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2179300" cy="6858000"/>
  <p:notesSz cx="121793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957" y="69467"/>
            <a:ext cx="1190338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6895" y="3840480"/>
            <a:ext cx="852551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87C2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87C2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8965" y="1577340"/>
            <a:ext cx="529799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2339" y="1577340"/>
            <a:ext cx="529799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156"/>
            <a:ext cx="12176356" cy="6849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041731" y="6449232"/>
            <a:ext cx="232410" cy="164465"/>
          </a:xfrm>
          <a:custGeom>
            <a:avLst/>
            <a:gdLst/>
            <a:ahLst/>
            <a:cxnLst/>
            <a:rect l="l" t="t" r="r" b="b"/>
            <a:pathLst>
              <a:path w="232409" h="164465">
                <a:moveTo>
                  <a:pt x="18138" y="0"/>
                </a:moveTo>
                <a:lnTo>
                  <a:pt x="4773" y="0"/>
                </a:lnTo>
                <a:lnTo>
                  <a:pt x="0" y="5798"/>
                </a:lnTo>
                <a:lnTo>
                  <a:pt x="0" y="13529"/>
                </a:lnTo>
                <a:lnTo>
                  <a:pt x="954" y="16428"/>
                </a:lnTo>
                <a:lnTo>
                  <a:pt x="1909" y="18361"/>
                </a:lnTo>
                <a:lnTo>
                  <a:pt x="49641" y="153655"/>
                </a:lnTo>
                <a:lnTo>
                  <a:pt x="52504" y="160420"/>
                </a:lnTo>
                <a:lnTo>
                  <a:pt x="57278" y="164285"/>
                </a:lnTo>
                <a:lnTo>
                  <a:pt x="69688" y="164285"/>
                </a:lnTo>
                <a:lnTo>
                  <a:pt x="74461" y="160420"/>
                </a:lnTo>
                <a:lnTo>
                  <a:pt x="76370" y="153655"/>
                </a:lnTo>
                <a:lnTo>
                  <a:pt x="85804" y="126596"/>
                </a:lnTo>
                <a:lnTo>
                  <a:pt x="63960" y="126596"/>
                </a:lnTo>
                <a:lnTo>
                  <a:pt x="23865" y="10630"/>
                </a:lnTo>
                <a:lnTo>
                  <a:pt x="21956" y="3865"/>
                </a:lnTo>
                <a:lnTo>
                  <a:pt x="18138" y="0"/>
                </a:lnTo>
                <a:close/>
              </a:path>
              <a:path w="232409" h="164465">
                <a:moveTo>
                  <a:pt x="138816" y="38655"/>
                </a:moveTo>
                <a:lnTo>
                  <a:pt x="116465" y="38655"/>
                </a:lnTo>
                <a:lnTo>
                  <a:pt x="155605" y="153655"/>
                </a:lnTo>
                <a:lnTo>
                  <a:pt x="157514" y="160420"/>
                </a:lnTo>
                <a:lnTo>
                  <a:pt x="162288" y="164285"/>
                </a:lnTo>
                <a:lnTo>
                  <a:pt x="174698" y="164285"/>
                </a:lnTo>
                <a:lnTo>
                  <a:pt x="179471" y="160420"/>
                </a:lnTo>
                <a:lnTo>
                  <a:pt x="182335" y="153655"/>
                </a:lnTo>
                <a:lnTo>
                  <a:pt x="191881" y="126596"/>
                </a:lnTo>
                <a:lnTo>
                  <a:pt x="168970" y="126596"/>
                </a:lnTo>
                <a:lnTo>
                  <a:pt x="138816" y="38655"/>
                </a:lnTo>
                <a:close/>
              </a:path>
              <a:path w="232409" h="164465">
                <a:moveTo>
                  <a:pt x="123148" y="0"/>
                </a:moveTo>
                <a:lnTo>
                  <a:pt x="108828" y="0"/>
                </a:lnTo>
                <a:lnTo>
                  <a:pt x="105964" y="3865"/>
                </a:lnTo>
                <a:lnTo>
                  <a:pt x="104055" y="9663"/>
                </a:lnTo>
                <a:lnTo>
                  <a:pt x="63960" y="126596"/>
                </a:lnTo>
                <a:lnTo>
                  <a:pt x="85804" y="126596"/>
                </a:lnTo>
                <a:lnTo>
                  <a:pt x="116465" y="38655"/>
                </a:lnTo>
                <a:lnTo>
                  <a:pt x="138816" y="38655"/>
                </a:lnTo>
                <a:lnTo>
                  <a:pt x="128875" y="9663"/>
                </a:lnTo>
                <a:lnTo>
                  <a:pt x="126966" y="3865"/>
                </a:lnTo>
                <a:lnTo>
                  <a:pt x="123148" y="0"/>
                </a:lnTo>
                <a:close/>
              </a:path>
              <a:path w="232409" h="164465">
                <a:moveTo>
                  <a:pt x="227203" y="0"/>
                </a:moveTo>
                <a:lnTo>
                  <a:pt x="213838" y="0"/>
                </a:lnTo>
                <a:lnTo>
                  <a:pt x="210974" y="4831"/>
                </a:lnTo>
                <a:lnTo>
                  <a:pt x="209065" y="9663"/>
                </a:lnTo>
                <a:lnTo>
                  <a:pt x="168970" y="126596"/>
                </a:lnTo>
                <a:lnTo>
                  <a:pt x="191881" y="126596"/>
                </a:lnTo>
                <a:lnTo>
                  <a:pt x="230067" y="18361"/>
                </a:lnTo>
                <a:lnTo>
                  <a:pt x="231022" y="16428"/>
                </a:lnTo>
                <a:lnTo>
                  <a:pt x="231975" y="13529"/>
                </a:lnTo>
                <a:lnTo>
                  <a:pt x="231975" y="5798"/>
                </a:lnTo>
                <a:lnTo>
                  <a:pt x="227203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441246" y="6449232"/>
            <a:ext cx="90170" cy="164465"/>
          </a:xfrm>
          <a:custGeom>
            <a:avLst/>
            <a:gdLst/>
            <a:ahLst/>
            <a:cxnLst/>
            <a:rect l="l" t="t" r="r" b="b"/>
            <a:pathLst>
              <a:path w="90169" h="164465">
                <a:moveTo>
                  <a:pt x="18153" y="0"/>
                </a:moveTo>
                <a:lnTo>
                  <a:pt x="4777" y="0"/>
                </a:lnTo>
                <a:lnTo>
                  <a:pt x="0" y="5798"/>
                </a:lnTo>
                <a:lnTo>
                  <a:pt x="0" y="158487"/>
                </a:lnTo>
                <a:lnTo>
                  <a:pt x="4777" y="164285"/>
                </a:lnTo>
                <a:lnTo>
                  <a:pt x="18153" y="164285"/>
                </a:lnTo>
                <a:lnTo>
                  <a:pt x="22931" y="158487"/>
                </a:lnTo>
                <a:lnTo>
                  <a:pt x="22931" y="97604"/>
                </a:lnTo>
                <a:lnTo>
                  <a:pt x="27439" y="67103"/>
                </a:lnTo>
                <a:lnTo>
                  <a:pt x="39650" y="44936"/>
                </a:lnTo>
                <a:lnTo>
                  <a:pt x="46370" y="39621"/>
                </a:lnTo>
                <a:lnTo>
                  <a:pt x="22931" y="39621"/>
                </a:lnTo>
                <a:lnTo>
                  <a:pt x="22931" y="4831"/>
                </a:lnTo>
                <a:lnTo>
                  <a:pt x="18153" y="0"/>
                </a:lnTo>
                <a:close/>
              </a:path>
              <a:path w="90169" h="164465">
                <a:moveTo>
                  <a:pt x="85034" y="0"/>
                </a:moveTo>
                <a:lnTo>
                  <a:pt x="78346" y="0"/>
                </a:lnTo>
                <a:lnTo>
                  <a:pt x="64178" y="2385"/>
                </a:lnTo>
                <a:lnTo>
                  <a:pt x="48847" y="9663"/>
                </a:lnTo>
                <a:lnTo>
                  <a:pt x="34411" y="22015"/>
                </a:lnTo>
                <a:lnTo>
                  <a:pt x="22931" y="39621"/>
                </a:lnTo>
                <a:lnTo>
                  <a:pt x="46370" y="39621"/>
                </a:lnTo>
                <a:lnTo>
                  <a:pt x="57595" y="30743"/>
                </a:lnTo>
                <a:lnTo>
                  <a:pt x="79301" y="24159"/>
                </a:lnTo>
                <a:lnTo>
                  <a:pt x="85034" y="23193"/>
                </a:lnTo>
                <a:lnTo>
                  <a:pt x="89811" y="19327"/>
                </a:lnTo>
                <a:lnTo>
                  <a:pt x="89811" y="5798"/>
                </a:lnTo>
                <a:lnTo>
                  <a:pt x="85034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529043" y="6449232"/>
            <a:ext cx="147320" cy="166370"/>
          </a:xfrm>
          <a:custGeom>
            <a:avLst/>
            <a:gdLst/>
            <a:ahLst/>
            <a:cxnLst/>
            <a:rect l="l" t="t" r="r" b="b"/>
            <a:pathLst>
              <a:path w="147319" h="166370">
                <a:moveTo>
                  <a:pt x="74455" y="0"/>
                </a:moveTo>
                <a:lnTo>
                  <a:pt x="44699" y="6450"/>
                </a:lnTo>
                <a:lnTo>
                  <a:pt x="21119" y="24050"/>
                </a:lnTo>
                <a:lnTo>
                  <a:pt x="5593" y="50170"/>
                </a:lnTo>
                <a:lnTo>
                  <a:pt x="0" y="82182"/>
                </a:lnTo>
                <a:lnTo>
                  <a:pt x="0" y="83149"/>
                </a:lnTo>
                <a:lnTo>
                  <a:pt x="6040" y="116944"/>
                </a:lnTo>
                <a:lnTo>
                  <a:pt x="22551" y="143215"/>
                </a:lnTo>
                <a:lnTo>
                  <a:pt x="47115" y="160241"/>
                </a:lnTo>
                <a:lnTo>
                  <a:pt x="77317" y="166299"/>
                </a:lnTo>
                <a:lnTo>
                  <a:pt x="95677" y="164561"/>
                </a:lnTo>
                <a:lnTo>
                  <a:pt x="111084" y="159651"/>
                </a:lnTo>
                <a:lnTo>
                  <a:pt x="124164" y="152022"/>
                </a:lnTo>
                <a:lnTo>
                  <a:pt x="132208" y="145028"/>
                </a:lnTo>
                <a:lnTo>
                  <a:pt x="78272" y="145028"/>
                </a:lnTo>
                <a:lnTo>
                  <a:pt x="58495" y="141478"/>
                </a:lnTo>
                <a:lnTo>
                  <a:pt x="41761" y="131129"/>
                </a:lnTo>
                <a:lnTo>
                  <a:pt x="29680" y="114436"/>
                </a:lnTo>
                <a:lnTo>
                  <a:pt x="23863" y="91851"/>
                </a:lnTo>
                <a:lnTo>
                  <a:pt x="141272" y="91851"/>
                </a:lnTo>
                <a:lnTo>
                  <a:pt x="146999" y="87016"/>
                </a:lnTo>
                <a:lnTo>
                  <a:pt x="146999" y="80249"/>
                </a:lnTo>
                <a:lnTo>
                  <a:pt x="145899" y="73480"/>
                </a:lnTo>
                <a:lnTo>
                  <a:pt x="23863" y="73480"/>
                </a:lnTo>
                <a:lnTo>
                  <a:pt x="29068" y="52119"/>
                </a:lnTo>
                <a:lnTo>
                  <a:pt x="39732" y="35290"/>
                </a:lnTo>
                <a:lnTo>
                  <a:pt x="54871" y="24261"/>
                </a:lnTo>
                <a:lnTo>
                  <a:pt x="73499" y="20303"/>
                </a:lnTo>
                <a:lnTo>
                  <a:pt x="122505" y="20303"/>
                </a:lnTo>
                <a:lnTo>
                  <a:pt x="105119" y="6692"/>
                </a:lnTo>
                <a:lnTo>
                  <a:pt x="74455" y="0"/>
                </a:lnTo>
                <a:close/>
              </a:path>
              <a:path w="147319" h="166370">
                <a:moveTo>
                  <a:pt x="135544" y="123757"/>
                </a:moveTo>
                <a:lnTo>
                  <a:pt x="126954" y="123757"/>
                </a:lnTo>
                <a:lnTo>
                  <a:pt x="125045" y="125691"/>
                </a:lnTo>
                <a:lnTo>
                  <a:pt x="123135" y="126657"/>
                </a:lnTo>
                <a:lnTo>
                  <a:pt x="113977" y="134015"/>
                </a:lnTo>
                <a:lnTo>
                  <a:pt x="103567" y="139831"/>
                </a:lnTo>
                <a:lnTo>
                  <a:pt x="91725" y="143653"/>
                </a:lnTo>
                <a:lnTo>
                  <a:pt x="78272" y="145028"/>
                </a:lnTo>
                <a:lnTo>
                  <a:pt x="132208" y="145028"/>
                </a:lnTo>
                <a:lnTo>
                  <a:pt x="135544" y="142127"/>
                </a:lnTo>
                <a:lnTo>
                  <a:pt x="138408" y="140194"/>
                </a:lnTo>
                <a:lnTo>
                  <a:pt x="139363" y="137293"/>
                </a:lnTo>
                <a:lnTo>
                  <a:pt x="139363" y="128591"/>
                </a:lnTo>
                <a:lnTo>
                  <a:pt x="135544" y="123757"/>
                </a:lnTo>
                <a:close/>
              </a:path>
              <a:path w="147319" h="166370">
                <a:moveTo>
                  <a:pt x="122505" y="20303"/>
                </a:moveTo>
                <a:lnTo>
                  <a:pt x="73499" y="20303"/>
                </a:lnTo>
                <a:lnTo>
                  <a:pt x="94276" y="24669"/>
                </a:lnTo>
                <a:lnTo>
                  <a:pt x="109414" y="36377"/>
                </a:lnTo>
                <a:lnTo>
                  <a:pt x="119004" y="53343"/>
                </a:lnTo>
                <a:lnTo>
                  <a:pt x="123135" y="73480"/>
                </a:lnTo>
                <a:lnTo>
                  <a:pt x="145899" y="73480"/>
                </a:lnTo>
                <a:lnTo>
                  <a:pt x="142107" y="50170"/>
                </a:lnTo>
                <a:lnTo>
                  <a:pt x="127909" y="24533"/>
                </a:lnTo>
                <a:lnTo>
                  <a:pt x="122505" y="20303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273707" y="6449232"/>
            <a:ext cx="139065" cy="166370"/>
          </a:xfrm>
          <a:custGeom>
            <a:avLst/>
            <a:gdLst/>
            <a:ahLst/>
            <a:cxnLst/>
            <a:rect l="l" t="t" r="r" b="b"/>
            <a:pathLst>
              <a:path w="139065" h="166370">
                <a:moveTo>
                  <a:pt x="67569" y="63812"/>
                </a:moveTo>
                <a:lnTo>
                  <a:pt x="40149" y="67196"/>
                </a:lnTo>
                <a:lnTo>
                  <a:pt x="18796" y="77106"/>
                </a:lnTo>
                <a:lnTo>
                  <a:pt x="4936" y="93180"/>
                </a:lnTo>
                <a:lnTo>
                  <a:pt x="0" y="115055"/>
                </a:lnTo>
                <a:lnTo>
                  <a:pt x="0" y="116022"/>
                </a:lnTo>
                <a:lnTo>
                  <a:pt x="5204" y="137746"/>
                </a:lnTo>
                <a:lnTo>
                  <a:pt x="18796" y="153488"/>
                </a:lnTo>
                <a:lnTo>
                  <a:pt x="37740" y="163066"/>
                </a:lnTo>
                <a:lnTo>
                  <a:pt x="59004" y="166299"/>
                </a:lnTo>
                <a:lnTo>
                  <a:pt x="78097" y="163957"/>
                </a:lnTo>
                <a:lnTo>
                  <a:pt x="93978" y="157718"/>
                </a:lnTo>
                <a:lnTo>
                  <a:pt x="106647" y="148759"/>
                </a:lnTo>
                <a:lnTo>
                  <a:pt x="108266" y="146961"/>
                </a:lnTo>
                <a:lnTo>
                  <a:pt x="63762" y="146961"/>
                </a:lnTo>
                <a:lnTo>
                  <a:pt x="48684" y="144831"/>
                </a:lnTo>
                <a:lnTo>
                  <a:pt x="35926" y="138622"/>
                </a:lnTo>
                <a:lnTo>
                  <a:pt x="27093" y="128606"/>
                </a:lnTo>
                <a:lnTo>
                  <a:pt x="23792" y="115055"/>
                </a:lnTo>
                <a:lnTo>
                  <a:pt x="23792" y="114088"/>
                </a:lnTo>
                <a:lnTo>
                  <a:pt x="26929" y="100794"/>
                </a:lnTo>
                <a:lnTo>
                  <a:pt x="36045" y="90400"/>
                </a:lnTo>
                <a:lnTo>
                  <a:pt x="50692" y="83632"/>
                </a:lnTo>
                <a:lnTo>
                  <a:pt x="70424" y="81215"/>
                </a:lnTo>
                <a:lnTo>
                  <a:pt x="138945" y="81215"/>
                </a:lnTo>
                <a:lnTo>
                  <a:pt x="138945" y="70580"/>
                </a:lnTo>
                <a:lnTo>
                  <a:pt x="116104" y="70580"/>
                </a:lnTo>
                <a:lnTo>
                  <a:pt x="105309" y="67891"/>
                </a:lnTo>
                <a:lnTo>
                  <a:pt x="93978" y="65746"/>
                </a:lnTo>
                <a:lnTo>
                  <a:pt x="81576" y="64326"/>
                </a:lnTo>
                <a:lnTo>
                  <a:pt x="67569" y="63812"/>
                </a:lnTo>
                <a:close/>
              </a:path>
              <a:path w="139065" h="166370">
                <a:moveTo>
                  <a:pt x="138945" y="138260"/>
                </a:moveTo>
                <a:lnTo>
                  <a:pt x="116104" y="138260"/>
                </a:lnTo>
                <a:lnTo>
                  <a:pt x="116104" y="159531"/>
                </a:lnTo>
                <a:lnTo>
                  <a:pt x="120863" y="164365"/>
                </a:lnTo>
                <a:lnTo>
                  <a:pt x="134186" y="164365"/>
                </a:lnTo>
                <a:lnTo>
                  <a:pt x="138945" y="159531"/>
                </a:lnTo>
                <a:lnTo>
                  <a:pt x="138945" y="138260"/>
                </a:lnTo>
                <a:close/>
              </a:path>
              <a:path w="139065" h="166370">
                <a:moveTo>
                  <a:pt x="138945" y="81215"/>
                </a:moveTo>
                <a:lnTo>
                  <a:pt x="70424" y="81215"/>
                </a:lnTo>
                <a:lnTo>
                  <a:pt x="83985" y="81865"/>
                </a:lnTo>
                <a:lnTo>
                  <a:pt x="96119" y="83512"/>
                </a:lnTo>
                <a:lnTo>
                  <a:pt x="106825" y="85702"/>
                </a:lnTo>
                <a:lnTo>
                  <a:pt x="116104" y="87983"/>
                </a:lnTo>
                <a:lnTo>
                  <a:pt x="116104" y="103453"/>
                </a:lnTo>
                <a:lnTo>
                  <a:pt x="111941" y="120856"/>
                </a:lnTo>
                <a:lnTo>
                  <a:pt x="100640" y="134634"/>
                </a:lnTo>
                <a:lnTo>
                  <a:pt x="83986" y="143698"/>
                </a:lnTo>
                <a:lnTo>
                  <a:pt x="63762" y="146961"/>
                </a:lnTo>
                <a:lnTo>
                  <a:pt x="108266" y="146961"/>
                </a:lnTo>
                <a:lnTo>
                  <a:pt x="116104" y="138260"/>
                </a:lnTo>
                <a:lnTo>
                  <a:pt x="138945" y="138260"/>
                </a:lnTo>
                <a:lnTo>
                  <a:pt x="138945" y="81215"/>
                </a:lnTo>
                <a:close/>
              </a:path>
              <a:path w="139065" h="166370">
                <a:moveTo>
                  <a:pt x="125034" y="21270"/>
                </a:moveTo>
                <a:lnTo>
                  <a:pt x="69472" y="21270"/>
                </a:lnTo>
                <a:lnTo>
                  <a:pt x="89205" y="23990"/>
                </a:lnTo>
                <a:lnTo>
                  <a:pt x="103852" y="32147"/>
                </a:lnTo>
                <a:lnTo>
                  <a:pt x="112967" y="45744"/>
                </a:lnTo>
                <a:lnTo>
                  <a:pt x="116029" y="64326"/>
                </a:lnTo>
                <a:lnTo>
                  <a:pt x="116104" y="70580"/>
                </a:lnTo>
                <a:lnTo>
                  <a:pt x="138945" y="70580"/>
                </a:lnTo>
                <a:lnTo>
                  <a:pt x="138874" y="63812"/>
                </a:lnTo>
                <a:lnTo>
                  <a:pt x="137889" y="50457"/>
                </a:lnTo>
                <a:lnTo>
                  <a:pt x="134782" y="37949"/>
                </a:lnTo>
                <a:lnTo>
                  <a:pt x="129711" y="27253"/>
                </a:lnTo>
                <a:lnTo>
                  <a:pt x="125034" y="21270"/>
                </a:lnTo>
                <a:close/>
              </a:path>
              <a:path w="139065" h="166370">
                <a:moveTo>
                  <a:pt x="71376" y="0"/>
                </a:moveTo>
                <a:lnTo>
                  <a:pt x="19985" y="11602"/>
                </a:lnTo>
                <a:lnTo>
                  <a:pt x="18082" y="14502"/>
                </a:lnTo>
                <a:lnTo>
                  <a:pt x="18082" y="25138"/>
                </a:lnTo>
                <a:lnTo>
                  <a:pt x="22840" y="29972"/>
                </a:lnTo>
                <a:lnTo>
                  <a:pt x="29502" y="29972"/>
                </a:lnTo>
                <a:lnTo>
                  <a:pt x="31405" y="29005"/>
                </a:lnTo>
                <a:lnTo>
                  <a:pt x="32357" y="29005"/>
                </a:lnTo>
                <a:lnTo>
                  <a:pt x="40699" y="25349"/>
                </a:lnTo>
                <a:lnTo>
                  <a:pt x="49130" y="22962"/>
                </a:lnTo>
                <a:lnTo>
                  <a:pt x="58454" y="21663"/>
                </a:lnTo>
                <a:lnTo>
                  <a:pt x="69472" y="21270"/>
                </a:lnTo>
                <a:lnTo>
                  <a:pt x="125034" y="21270"/>
                </a:lnTo>
                <a:lnTo>
                  <a:pt x="122767" y="18370"/>
                </a:lnTo>
                <a:lnTo>
                  <a:pt x="113131" y="10197"/>
                </a:lnTo>
                <a:lnTo>
                  <a:pt x="101354" y="4471"/>
                </a:lnTo>
                <a:lnTo>
                  <a:pt x="87435" y="1102"/>
                </a:lnTo>
                <a:lnTo>
                  <a:pt x="71376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620583" y="6445923"/>
            <a:ext cx="412115" cy="170180"/>
          </a:xfrm>
          <a:custGeom>
            <a:avLst/>
            <a:gdLst/>
            <a:ahLst/>
            <a:cxnLst/>
            <a:rect l="l" t="t" r="r" b="b"/>
            <a:pathLst>
              <a:path w="412115" h="170179">
                <a:moveTo>
                  <a:pt x="22067" y="0"/>
                </a:moveTo>
                <a:lnTo>
                  <a:pt x="12873" y="2267"/>
                </a:lnTo>
                <a:lnTo>
                  <a:pt x="5602" y="7768"/>
                </a:lnTo>
                <a:lnTo>
                  <a:pt x="1192" y="15083"/>
                </a:lnTo>
                <a:lnTo>
                  <a:pt x="0" y="23486"/>
                </a:lnTo>
                <a:lnTo>
                  <a:pt x="2384" y="32253"/>
                </a:lnTo>
                <a:lnTo>
                  <a:pt x="51971" y="143491"/>
                </a:lnTo>
                <a:lnTo>
                  <a:pt x="84394" y="169608"/>
                </a:lnTo>
                <a:lnTo>
                  <a:pt x="95077" y="167839"/>
                </a:lnTo>
                <a:lnTo>
                  <a:pt x="103347" y="162716"/>
                </a:lnTo>
                <a:lnTo>
                  <a:pt x="110007" y="154509"/>
                </a:lnTo>
                <a:lnTo>
                  <a:pt x="115863" y="143491"/>
                </a:lnTo>
                <a:lnTo>
                  <a:pt x="130303" y="111570"/>
                </a:lnTo>
                <a:lnTo>
                  <a:pt x="84394" y="111570"/>
                </a:lnTo>
                <a:lnTo>
                  <a:pt x="43389" y="13874"/>
                </a:lnTo>
                <a:lnTo>
                  <a:pt x="37950" y="6347"/>
                </a:lnTo>
                <a:lnTo>
                  <a:pt x="30634" y="1541"/>
                </a:lnTo>
                <a:lnTo>
                  <a:pt x="22067" y="0"/>
                </a:lnTo>
                <a:close/>
              </a:path>
              <a:path w="412115" h="170179">
                <a:moveTo>
                  <a:pt x="244600" y="40958"/>
                </a:moveTo>
                <a:lnTo>
                  <a:pt x="166404" y="40958"/>
                </a:lnTo>
                <a:lnTo>
                  <a:pt x="170218" y="41925"/>
                </a:lnTo>
                <a:lnTo>
                  <a:pt x="173079" y="44827"/>
                </a:lnTo>
                <a:lnTo>
                  <a:pt x="173079" y="142524"/>
                </a:lnTo>
                <a:lnTo>
                  <a:pt x="174510" y="152877"/>
                </a:lnTo>
                <a:lnTo>
                  <a:pt x="178801" y="161507"/>
                </a:lnTo>
                <a:lnTo>
                  <a:pt x="185953" y="167416"/>
                </a:lnTo>
                <a:lnTo>
                  <a:pt x="195966" y="169608"/>
                </a:lnTo>
                <a:lnTo>
                  <a:pt x="206128" y="167416"/>
                </a:lnTo>
                <a:lnTo>
                  <a:pt x="213608" y="161507"/>
                </a:lnTo>
                <a:lnTo>
                  <a:pt x="218227" y="152877"/>
                </a:lnTo>
                <a:lnTo>
                  <a:pt x="219806" y="142524"/>
                </a:lnTo>
                <a:lnTo>
                  <a:pt x="219806" y="66108"/>
                </a:lnTo>
                <a:lnTo>
                  <a:pt x="221669" y="55649"/>
                </a:lnTo>
                <a:lnTo>
                  <a:pt x="226839" y="47729"/>
                </a:lnTo>
                <a:lnTo>
                  <a:pt x="234691" y="42711"/>
                </a:lnTo>
                <a:lnTo>
                  <a:pt x="244600" y="40958"/>
                </a:lnTo>
                <a:close/>
              </a:path>
              <a:path w="412115" h="170179">
                <a:moveTo>
                  <a:pt x="339961" y="40958"/>
                </a:moveTo>
                <a:lnTo>
                  <a:pt x="244600" y="40958"/>
                </a:lnTo>
                <a:lnTo>
                  <a:pt x="254359" y="42847"/>
                </a:lnTo>
                <a:lnTo>
                  <a:pt x="261884" y="48092"/>
                </a:lnTo>
                <a:lnTo>
                  <a:pt x="266726" y="56057"/>
                </a:lnTo>
                <a:lnTo>
                  <a:pt x="268440" y="66108"/>
                </a:lnTo>
                <a:lnTo>
                  <a:pt x="268440" y="142524"/>
                </a:lnTo>
                <a:lnTo>
                  <a:pt x="270019" y="152877"/>
                </a:lnTo>
                <a:lnTo>
                  <a:pt x="274638" y="161507"/>
                </a:lnTo>
                <a:lnTo>
                  <a:pt x="282118" y="167416"/>
                </a:lnTo>
                <a:lnTo>
                  <a:pt x="292280" y="169608"/>
                </a:lnTo>
                <a:lnTo>
                  <a:pt x="302293" y="167416"/>
                </a:lnTo>
                <a:lnTo>
                  <a:pt x="309445" y="161507"/>
                </a:lnTo>
                <a:lnTo>
                  <a:pt x="313736" y="152877"/>
                </a:lnTo>
                <a:lnTo>
                  <a:pt x="315167" y="142524"/>
                </a:lnTo>
                <a:lnTo>
                  <a:pt x="315167" y="66108"/>
                </a:lnTo>
                <a:lnTo>
                  <a:pt x="317029" y="55649"/>
                </a:lnTo>
                <a:lnTo>
                  <a:pt x="322200" y="47729"/>
                </a:lnTo>
                <a:lnTo>
                  <a:pt x="330052" y="42711"/>
                </a:lnTo>
                <a:lnTo>
                  <a:pt x="339961" y="40958"/>
                </a:lnTo>
                <a:close/>
              </a:path>
              <a:path w="412115" h="170179">
                <a:moveTo>
                  <a:pt x="408568" y="40958"/>
                </a:moveTo>
                <a:lnTo>
                  <a:pt x="339961" y="40958"/>
                </a:lnTo>
                <a:lnTo>
                  <a:pt x="349720" y="42847"/>
                </a:lnTo>
                <a:lnTo>
                  <a:pt x="357245" y="48092"/>
                </a:lnTo>
                <a:lnTo>
                  <a:pt x="362087" y="56057"/>
                </a:lnTo>
                <a:lnTo>
                  <a:pt x="363801" y="66108"/>
                </a:lnTo>
                <a:lnTo>
                  <a:pt x="363801" y="142524"/>
                </a:lnTo>
                <a:lnTo>
                  <a:pt x="365380" y="152877"/>
                </a:lnTo>
                <a:lnTo>
                  <a:pt x="369999" y="161507"/>
                </a:lnTo>
                <a:lnTo>
                  <a:pt x="377479" y="167416"/>
                </a:lnTo>
                <a:lnTo>
                  <a:pt x="387641" y="169608"/>
                </a:lnTo>
                <a:lnTo>
                  <a:pt x="397803" y="167416"/>
                </a:lnTo>
                <a:lnTo>
                  <a:pt x="405283" y="161507"/>
                </a:lnTo>
                <a:lnTo>
                  <a:pt x="409902" y="152877"/>
                </a:lnTo>
                <a:lnTo>
                  <a:pt x="411481" y="142524"/>
                </a:lnTo>
                <a:lnTo>
                  <a:pt x="411481" y="55467"/>
                </a:lnTo>
                <a:lnTo>
                  <a:pt x="408568" y="40958"/>
                </a:lnTo>
                <a:close/>
              </a:path>
              <a:path w="412115" h="170179">
                <a:moveTo>
                  <a:pt x="166404" y="332"/>
                </a:moveTo>
                <a:lnTo>
                  <a:pt x="125101" y="19103"/>
                </a:lnTo>
                <a:lnTo>
                  <a:pt x="84394" y="111570"/>
                </a:lnTo>
                <a:lnTo>
                  <a:pt x="130303" y="111570"/>
                </a:lnTo>
                <a:lnTo>
                  <a:pt x="137796" y="95006"/>
                </a:lnTo>
                <a:lnTo>
                  <a:pt x="152875" y="61468"/>
                </a:lnTo>
                <a:lnTo>
                  <a:pt x="159729" y="45795"/>
                </a:lnTo>
                <a:lnTo>
                  <a:pt x="160682" y="44827"/>
                </a:lnTo>
                <a:lnTo>
                  <a:pt x="161636" y="40958"/>
                </a:lnTo>
                <a:lnTo>
                  <a:pt x="408568" y="40958"/>
                </a:lnTo>
                <a:lnTo>
                  <a:pt x="406966" y="32978"/>
                </a:lnTo>
                <a:lnTo>
                  <a:pt x="398942" y="21612"/>
                </a:lnTo>
                <a:lnTo>
                  <a:pt x="209316" y="21612"/>
                </a:lnTo>
                <a:lnTo>
                  <a:pt x="200332" y="12574"/>
                </a:lnTo>
                <a:lnTo>
                  <a:pt x="189648" y="5894"/>
                </a:lnTo>
                <a:lnTo>
                  <a:pt x="178071" y="1753"/>
                </a:lnTo>
                <a:lnTo>
                  <a:pt x="166404" y="332"/>
                </a:lnTo>
                <a:close/>
              </a:path>
              <a:path w="412115" h="170179">
                <a:moveTo>
                  <a:pt x="256043" y="332"/>
                </a:moveTo>
                <a:lnTo>
                  <a:pt x="238282" y="3657"/>
                </a:lnTo>
                <a:lnTo>
                  <a:pt x="223382" y="10972"/>
                </a:lnTo>
                <a:lnTo>
                  <a:pt x="213131" y="18287"/>
                </a:lnTo>
                <a:lnTo>
                  <a:pt x="209316" y="21612"/>
                </a:lnTo>
                <a:lnTo>
                  <a:pt x="304677" y="21612"/>
                </a:lnTo>
                <a:lnTo>
                  <a:pt x="296005" y="12574"/>
                </a:lnTo>
                <a:lnTo>
                  <a:pt x="285367" y="5894"/>
                </a:lnTo>
                <a:lnTo>
                  <a:pt x="272225" y="1753"/>
                </a:lnTo>
                <a:lnTo>
                  <a:pt x="256043" y="332"/>
                </a:lnTo>
                <a:close/>
              </a:path>
              <a:path w="412115" h="170179">
                <a:moveTo>
                  <a:pt x="354265" y="332"/>
                </a:moveTo>
                <a:lnTo>
                  <a:pt x="333643" y="3657"/>
                </a:lnTo>
                <a:lnTo>
                  <a:pt x="318028" y="10972"/>
                </a:lnTo>
                <a:lnTo>
                  <a:pt x="308134" y="18287"/>
                </a:lnTo>
                <a:lnTo>
                  <a:pt x="304677" y="21612"/>
                </a:lnTo>
                <a:lnTo>
                  <a:pt x="398942" y="21612"/>
                </a:lnTo>
                <a:lnTo>
                  <a:pt x="394674" y="15567"/>
                </a:lnTo>
                <a:lnTo>
                  <a:pt x="376481" y="4322"/>
                </a:lnTo>
                <a:lnTo>
                  <a:pt x="354265" y="332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1678056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29" y="0"/>
                </a:moveTo>
                <a:lnTo>
                  <a:pt x="11579" y="1534"/>
                </a:lnTo>
                <a:lnTo>
                  <a:pt x="5560" y="5712"/>
                </a:lnTo>
                <a:lnTo>
                  <a:pt x="1493" y="11895"/>
                </a:lnTo>
                <a:lnTo>
                  <a:pt x="0" y="19445"/>
                </a:lnTo>
                <a:lnTo>
                  <a:pt x="0" y="20417"/>
                </a:lnTo>
                <a:lnTo>
                  <a:pt x="1360" y="27968"/>
                </a:lnTo>
                <a:lnTo>
                  <a:pt x="5205" y="34151"/>
                </a:lnTo>
                <a:lnTo>
                  <a:pt x="11180" y="38329"/>
                </a:lnTo>
                <a:lnTo>
                  <a:pt x="18929" y="39863"/>
                </a:lnTo>
                <a:lnTo>
                  <a:pt x="26278" y="38313"/>
                </a:lnTo>
                <a:lnTo>
                  <a:pt x="29565" y="35974"/>
                </a:lnTo>
                <a:lnTo>
                  <a:pt x="10411" y="35974"/>
                </a:lnTo>
                <a:lnTo>
                  <a:pt x="2839" y="29168"/>
                </a:lnTo>
                <a:lnTo>
                  <a:pt x="2839" y="10695"/>
                </a:lnTo>
                <a:lnTo>
                  <a:pt x="10411" y="3889"/>
                </a:lnTo>
                <a:lnTo>
                  <a:pt x="30045" y="3889"/>
                </a:lnTo>
                <a:lnTo>
                  <a:pt x="26678" y="1534"/>
                </a:lnTo>
                <a:lnTo>
                  <a:pt x="18929" y="0"/>
                </a:lnTo>
                <a:close/>
              </a:path>
              <a:path w="38100" h="40004">
                <a:moveTo>
                  <a:pt x="30045" y="3889"/>
                </a:moveTo>
                <a:lnTo>
                  <a:pt x="27447" y="3889"/>
                </a:lnTo>
                <a:lnTo>
                  <a:pt x="35018" y="10695"/>
                </a:lnTo>
                <a:lnTo>
                  <a:pt x="35018" y="29168"/>
                </a:lnTo>
                <a:lnTo>
                  <a:pt x="27447" y="35974"/>
                </a:lnTo>
                <a:lnTo>
                  <a:pt x="29565" y="35974"/>
                </a:lnTo>
                <a:lnTo>
                  <a:pt x="32297" y="34029"/>
                </a:lnTo>
                <a:lnTo>
                  <a:pt x="36363" y="27558"/>
                </a:lnTo>
                <a:lnTo>
                  <a:pt x="37857" y="19445"/>
                </a:lnTo>
                <a:lnTo>
                  <a:pt x="36497" y="11895"/>
                </a:lnTo>
                <a:lnTo>
                  <a:pt x="32652" y="5712"/>
                </a:lnTo>
                <a:lnTo>
                  <a:pt x="30045" y="3889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1689332" y="6458895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1" y="0"/>
                </a:moveTo>
                <a:lnTo>
                  <a:pt x="948" y="0"/>
                </a:lnTo>
                <a:lnTo>
                  <a:pt x="0" y="966"/>
                </a:lnTo>
                <a:lnTo>
                  <a:pt x="0" y="18361"/>
                </a:lnTo>
                <a:lnTo>
                  <a:pt x="948" y="19327"/>
                </a:lnTo>
                <a:lnTo>
                  <a:pt x="3790" y="19327"/>
                </a:lnTo>
                <a:lnTo>
                  <a:pt x="4738" y="18361"/>
                </a:lnTo>
                <a:lnTo>
                  <a:pt x="4738" y="13529"/>
                </a:lnTo>
                <a:lnTo>
                  <a:pt x="13029" y="13529"/>
                </a:lnTo>
                <a:lnTo>
                  <a:pt x="12318" y="12562"/>
                </a:lnTo>
                <a:lnTo>
                  <a:pt x="14215" y="11596"/>
                </a:lnTo>
                <a:lnTo>
                  <a:pt x="16109" y="9663"/>
                </a:lnTo>
                <a:lnTo>
                  <a:pt x="4738" y="9663"/>
                </a:lnTo>
                <a:lnTo>
                  <a:pt x="4738" y="3865"/>
                </a:lnTo>
                <a:lnTo>
                  <a:pt x="15636" y="3865"/>
                </a:lnTo>
                <a:lnTo>
                  <a:pt x="15162" y="2899"/>
                </a:lnTo>
                <a:lnTo>
                  <a:pt x="13267" y="966"/>
                </a:lnTo>
                <a:lnTo>
                  <a:pt x="11371" y="0"/>
                </a:lnTo>
                <a:close/>
              </a:path>
              <a:path w="16510" h="19685">
                <a:moveTo>
                  <a:pt x="13029" y="13529"/>
                </a:moveTo>
                <a:lnTo>
                  <a:pt x="7581" y="13529"/>
                </a:lnTo>
                <a:lnTo>
                  <a:pt x="11371" y="18361"/>
                </a:lnTo>
                <a:lnTo>
                  <a:pt x="12318" y="19327"/>
                </a:lnTo>
                <a:lnTo>
                  <a:pt x="14215" y="19327"/>
                </a:lnTo>
                <a:lnTo>
                  <a:pt x="15162" y="18361"/>
                </a:lnTo>
                <a:lnTo>
                  <a:pt x="15162" y="16428"/>
                </a:lnTo>
                <a:lnTo>
                  <a:pt x="13029" y="13529"/>
                </a:lnTo>
                <a:close/>
              </a:path>
              <a:path w="16510" h="19685">
                <a:moveTo>
                  <a:pt x="15636" y="3865"/>
                </a:moveTo>
                <a:lnTo>
                  <a:pt x="10424" y="3865"/>
                </a:lnTo>
                <a:lnTo>
                  <a:pt x="11371" y="4831"/>
                </a:lnTo>
                <a:lnTo>
                  <a:pt x="11371" y="8697"/>
                </a:lnTo>
                <a:lnTo>
                  <a:pt x="10424" y="9663"/>
                </a:lnTo>
                <a:lnTo>
                  <a:pt x="16109" y="9663"/>
                </a:lnTo>
                <a:lnTo>
                  <a:pt x="16109" y="4831"/>
                </a:lnTo>
                <a:lnTo>
                  <a:pt x="15636" y="3865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87C2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198768" y="5406367"/>
            <a:ext cx="1977588" cy="1447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041731" y="6449232"/>
            <a:ext cx="232410" cy="164465"/>
          </a:xfrm>
          <a:custGeom>
            <a:avLst/>
            <a:gdLst/>
            <a:ahLst/>
            <a:cxnLst/>
            <a:rect l="l" t="t" r="r" b="b"/>
            <a:pathLst>
              <a:path w="232409" h="164465">
                <a:moveTo>
                  <a:pt x="18138" y="0"/>
                </a:moveTo>
                <a:lnTo>
                  <a:pt x="4773" y="0"/>
                </a:lnTo>
                <a:lnTo>
                  <a:pt x="0" y="5798"/>
                </a:lnTo>
                <a:lnTo>
                  <a:pt x="0" y="13529"/>
                </a:lnTo>
                <a:lnTo>
                  <a:pt x="954" y="16428"/>
                </a:lnTo>
                <a:lnTo>
                  <a:pt x="1909" y="18361"/>
                </a:lnTo>
                <a:lnTo>
                  <a:pt x="49641" y="153655"/>
                </a:lnTo>
                <a:lnTo>
                  <a:pt x="52504" y="160420"/>
                </a:lnTo>
                <a:lnTo>
                  <a:pt x="57278" y="164285"/>
                </a:lnTo>
                <a:lnTo>
                  <a:pt x="69688" y="164285"/>
                </a:lnTo>
                <a:lnTo>
                  <a:pt x="74461" y="160420"/>
                </a:lnTo>
                <a:lnTo>
                  <a:pt x="76370" y="153655"/>
                </a:lnTo>
                <a:lnTo>
                  <a:pt x="85804" y="126596"/>
                </a:lnTo>
                <a:lnTo>
                  <a:pt x="63960" y="126596"/>
                </a:lnTo>
                <a:lnTo>
                  <a:pt x="23865" y="10630"/>
                </a:lnTo>
                <a:lnTo>
                  <a:pt x="21956" y="3865"/>
                </a:lnTo>
                <a:lnTo>
                  <a:pt x="18138" y="0"/>
                </a:lnTo>
                <a:close/>
              </a:path>
              <a:path w="232409" h="164465">
                <a:moveTo>
                  <a:pt x="138816" y="38655"/>
                </a:moveTo>
                <a:lnTo>
                  <a:pt x="116465" y="38655"/>
                </a:lnTo>
                <a:lnTo>
                  <a:pt x="155605" y="153655"/>
                </a:lnTo>
                <a:lnTo>
                  <a:pt x="157514" y="160420"/>
                </a:lnTo>
                <a:lnTo>
                  <a:pt x="162288" y="164285"/>
                </a:lnTo>
                <a:lnTo>
                  <a:pt x="174698" y="164285"/>
                </a:lnTo>
                <a:lnTo>
                  <a:pt x="179471" y="160420"/>
                </a:lnTo>
                <a:lnTo>
                  <a:pt x="182335" y="153655"/>
                </a:lnTo>
                <a:lnTo>
                  <a:pt x="191881" y="126596"/>
                </a:lnTo>
                <a:lnTo>
                  <a:pt x="168970" y="126596"/>
                </a:lnTo>
                <a:lnTo>
                  <a:pt x="138816" y="38655"/>
                </a:lnTo>
                <a:close/>
              </a:path>
              <a:path w="232409" h="164465">
                <a:moveTo>
                  <a:pt x="123148" y="0"/>
                </a:moveTo>
                <a:lnTo>
                  <a:pt x="108828" y="0"/>
                </a:lnTo>
                <a:lnTo>
                  <a:pt x="105964" y="3865"/>
                </a:lnTo>
                <a:lnTo>
                  <a:pt x="104055" y="9663"/>
                </a:lnTo>
                <a:lnTo>
                  <a:pt x="63960" y="126596"/>
                </a:lnTo>
                <a:lnTo>
                  <a:pt x="85804" y="126596"/>
                </a:lnTo>
                <a:lnTo>
                  <a:pt x="116465" y="38655"/>
                </a:lnTo>
                <a:lnTo>
                  <a:pt x="138816" y="38655"/>
                </a:lnTo>
                <a:lnTo>
                  <a:pt x="128875" y="9663"/>
                </a:lnTo>
                <a:lnTo>
                  <a:pt x="126966" y="3865"/>
                </a:lnTo>
                <a:lnTo>
                  <a:pt x="123148" y="0"/>
                </a:lnTo>
                <a:close/>
              </a:path>
              <a:path w="232409" h="164465">
                <a:moveTo>
                  <a:pt x="227203" y="0"/>
                </a:moveTo>
                <a:lnTo>
                  <a:pt x="213838" y="0"/>
                </a:lnTo>
                <a:lnTo>
                  <a:pt x="210974" y="4831"/>
                </a:lnTo>
                <a:lnTo>
                  <a:pt x="209065" y="9663"/>
                </a:lnTo>
                <a:lnTo>
                  <a:pt x="168970" y="126596"/>
                </a:lnTo>
                <a:lnTo>
                  <a:pt x="191881" y="126596"/>
                </a:lnTo>
                <a:lnTo>
                  <a:pt x="230067" y="18361"/>
                </a:lnTo>
                <a:lnTo>
                  <a:pt x="231022" y="16428"/>
                </a:lnTo>
                <a:lnTo>
                  <a:pt x="231975" y="13529"/>
                </a:lnTo>
                <a:lnTo>
                  <a:pt x="231975" y="5798"/>
                </a:lnTo>
                <a:lnTo>
                  <a:pt x="227203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441246" y="6449232"/>
            <a:ext cx="90170" cy="164465"/>
          </a:xfrm>
          <a:custGeom>
            <a:avLst/>
            <a:gdLst/>
            <a:ahLst/>
            <a:cxnLst/>
            <a:rect l="l" t="t" r="r" b="b"/>
            <a:pathLst>
              <a:path w="90169" h="164465">
                <a:moveTo>
                  <a:pt x="18153" y="0"/>
                </a:moveTo>
                <a:lnTo>
                  <a:pt x="4777" y="0"/>
                </a:lnTo>
                <a:lnTo>
                  <a:pt x="0" y="5798"/>
                </a:lnTo>
                <a:lnTo>
                  <a:pt x="0" y="158487"/>
                </a:lnTo>
                <a:lnTo>
                  <a:pt x="4777" y="164285"/>
                </a:lnTo>
                <a:lnTo>
                  <a:pt x="18153" y="164285"/>
                </a:lnTo>
                <a:lnTo>
                  <a:pt x="22931" y="158487"/>
                </a:lnTo>
                <a:lnTo>
                  <a:pt x="22931" y="97604"/>
                </a:lnTo>
                <a:lnTo>
                  <a:pt x="27439" y="67103"/>
                </a:lnTo>
                <a:lnTo>
                  <a:pt x="39650" y="44936"/>
                </a:lnTo>
                <a:lnTo>
                  <a:pt x="46370" y="39621"/>
                </a:lnTo>
                <a:lnTo>
                  <a:pt x="22931" y="39621"/>
                </a:lnTo>
                <a:lnTo>
                  <a:pt x="22931" y="4831"/>
                </a:lnTo>
                <a:lnTo>
                  <a:pt x="18153" y="0"/>
                </a:lnTo>
                <a:close/>
              </a:path>
              <a:path w="90169" h="164465">
                <a:moveTo>
                  <a:pt x="85034" y="0"/>
                </a:moveTo>
                <a:lnTo>
                  <a:pt x="78346" y="0"/>
                </a:lnTo>
                <a:lnTo>
                  <a:pt x="64178" y="2385"/>
                </a:lnTo>
                <a:lnTo>
                  <a:pt x="48847" y="9663"/>
                </a:lnTo>
                <a:lnTo>
                  <a:pt x="34411" y="22015"/>
                </a:lnTo>
                <a:lnTo>
                  <a:pt x="22931" y="39621"/>
                </a:lnTo>
                <a:lnTo>
                  <a:pt x="46370" y="39621"/>
                </a:lnTo>
                <a:lnTo>
                  <a:pt x="57595" y="30743"/>
                </a:lnTo>
                <a:lnTo>
                  <a:pt x="79301" y="24159"/>
                </a:lnTo>
                <a:lnTo>
                  <a:pt x="85034" y="23193"/>
                </a:lnTo>
                <a:lnTo>
                  <a:pt x="89811" y="19327"/>
                </a:lnTo>
                <a:lnTo>
                  <a:pt x="89811" y="5798"/>
                </a:lnTo>
                <a:lnTo>
                  <a:pt x="85034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529043" y="6449232"/>
            <a:ext cx="147320" cy="166370"/>
          </a:xfrm>
          <a:custGeom>
            <a:avLst/>
            <a:gdLst/>
            <a:ahLst/>
            <a:cxnLst/>
            <a:rect l="l" t="t" r="r" b="b"/>
            <a:pathLst>
              <a:path w="147319" h="166370">
                <a:moveTo>
                  <a:pt x="74455" y="0"/>
                </a:moveTo>
                <a:lnTo>
                  <a:pt x="44699" y="6450"/>
                </a:lnTo>
                <a:lnTo>
                  <a:pt x="21119" y="24050"/>
                </a:lnTo>
                <a:lnTo>
                  <a:pt x="5593" y="50170"/>
                </a:lnTo>
                <a:lnTo>
                  <a:pt x="0" y="82182"/>
                </a:lnTo>
                <a:lnTo>
                  <a:pt x="0" y="83149"/>
                </a:lnTo>
                <a:lnTo>
                  <a:pt x="6040" y="116944"/>
                </a:lnTo>
                <a:lnTo>
                  <a:pt x="22551" y="143215"/>
                </a:lnTo>
                <a:lnTo>
                  <a:pt x="47115" y="160241"/>
                </a:lnTo>
                <a:lnTo>
                  <a:pt x="77317" y="166299"/>
                </a:lnTo>
                <a:lnTo>
                  <a:pt x="95677" y="164561"/>
                </a:lnTo>
                <a:lnTo>
                  <a:pt x="111084" y="159651"/>
                </a:lnTo>
                <a:lnTo>
                  <a:pt x="124164" y="152022"/>
                </a:lnTo>
                <a:lnTo>
                  <a:pt x="132208" y="145028"/>
                </a:lnTo>
                <a:lnTo>
                  <a:pt x="78272" y="145028"/>
                </a:lnTo>
                <a:lnTo>
                  <a:pt x="58495" y="141478"/>
                </a:lnTo>
                <a:lnTo>
                  <a:pt x="41761" y="131129"/>
                </a:lnTo>
                <a:lnTo>
                  <a:pt x="29680" y="114436"/>
                </a:lnTo>
                <a:lnTo>
                  <a:pt x="23863" y="91851"/>
                </a:lnTo>
                <a:lnTo>
                  <a:pt x="141272" y="91851"/>
                </a:lnTo>
                <a:lnTo>
                  <a:pt x="146999" y="87016"/>
                </a:lnTo>
                <a:lnTo>
                  <a:pt x="146999" y="80249"/>
                </a:lnTo>
                <a:lnTo>
                  <a:pt x="145899" y="73480"/>
                </a:lnTo>
                <a:lnTo>
                  <a:pt x="23863" y="73480"/>
                </a:lnTo>
                <a:lnTo>
                  <a:pt x="29068" y="52119"/>
                </a:lnTo>
                <a:lnTo>
                  <a:pt x="39732" y="35290"/>
                </a:lnTo>
                <a:lnTo>
                  <a:pt x="54871" y="24261"/>
                </a:lnTo>
                <a:lnTo>
                  <a:pt x="73499" y="20303"/>
                </a:lnTo>
                <a:lnTo>
                  <a:pt x="122505" y="20303"/>
                </a:lnTo>
                <a:lnTo>
                  <a:pt x="105119" y="6692"/>
                </a:lnTo>
                <a:lnTo>
                  <a:pt x="74455" y="0"/>
                </a:lnTo>
                <a:close/>
              </a:path>
              <a:path w="147319" h="166370">
                <a:moveTo>
                  <a:pt x="135544" y="123757"/>
                </a:moveTo>
                <a:lnTo>
                  <a:pt x="126954" y="123757"/>
                </a:lnTo>
                <a:lnTo>
                  <a:pt x="125045" y="125691"/>
                </a:lnTo>
                <a:lnTo>
                  <a:pt x="123135" y="126657"/>
                </a:lnTo>
                <a:lnTo>
                  <a:pt x="113977" y="134015"/>
                </a:lnTo>
                <a:lnTo>
                  <a:pt x="103567" y="139831"/>
                </a:lnTo>
                <a:lnTo>
                  <a:pt x="91725" y="143653"/>
                </a:lnTo>
                <a:lnTo>
                  <a:pt x="78272" y="145028"/>
                </a:lnTo>
                <a:lnTo>
                  <a:pt x="132208" y="145028"/>
                </a:lnTo>
                <a:lnTo>
                  <a:pt x="135544" y="142127"/>
                </a:lnTo>
                <a:lnTo>
                  <a:pt x="138408" y="140194"/>
                </a:lnTo>
                <a:lnTo>
                  <a:pt x="139363" y="137293"/>
                </a:lnTo>
                <a:lnTo>
                  <a:pt x="139363" y="128591"/>
                </a:lnTo>
                <a:lnTo>
                  <a:pt x="135544" y="123757"/>
                </a:lnTo>
                <a:close/>
              </a:path>
              <a:path w="147319" h="166370">
                <a:moveTo>
                  <a:pt x="122505" y="20303"/>
                </a:moveTo>
                <a:lnTo>
                  <a:pt x="73499" y="20303"/>
                </a:lnTo>
                <a:lnTo>
                  <a:pt x="94276" y="24669"/>
                </a:lnTo>
                <a:lnTo>
                  <a:pt x="109414" y="36377"/>
                </a:lnTo>
                <a:lnTo>
                  <a:pt x="119004" y="53343"/>
                </a:lnTo>
                <a:lnTo>
                  <a:pt x="123135" y="73480"/>
                </a:lnTo>
                <a:lnTo>
                  <a:pt x="145899" y="73480"/>
                </a:lnTo>
                <a:lnTo>
                  <a:pt x="142107" y="50170"/>
                </a:lnTo>
                <a:lnTo>
                  <a:pt x="127909" y="24533"/>
                </a:lnTo>
                <a:lnTo>
                  <a:pt x="122505" y="20303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273707" y="6449232"/>
            <a:ext cx="139065" cy="166370"/>
          </a:xfrm>
          <a:custGeom>
            <a:avLst/>
            <a:gdLst/>
            <a:ahLst/>
            <a:cxnLst/>
            <a:rect l="l" t="t" r="r" b="b"/>
            <a:pathLst>
              <a:path w="139065" h="166370">
                <a:moveTo>
                  <a:pt x="67569" y="63812"/>
                </a:moveTo>
                <a:lnTo>
                  <a:pt x="40149" y="67196"/>
                </a:lnTo>
                <a:lnTo>
                  <a:pt x="18796" y="77106"/>
                </a:lnTo>
                <a:lnTo>
                  <a:pt x="4936" y="93180"/>
                </a:lnTo>
                <a:lnTo>
                  <a:pt x="0" y="115055"/>
                </a:lnTo>
                <a:lnTo>
                  <a:pt x="0" y="116022"/>
                </a:lnTo>
                <a:lnTo>
                  <a:pt x="5204" y="137746"/>
                </a:lnTo>
                <a:lnTo>
                  <a:pt x="18796" y="153488"/>
                </a:lnTo>
                <a:lnTo>
                  <a:pt x="37740" y="163066"/>
                </a:lnTo>
                <a:lnTo>
                  <a:pt x="59004" y="166299"/>
                </a:lnTo>
                <a:lnTo>
                  <a:pt x="78097" y="163957"/>
                </a:lnTo>
                <a:lnTo>
                  <a:pt x="93978" y="157718"/>
                </a:lnTo>
                <a:lnTo>
                  <a:pt x="106647" y="148759"/>
                </a:lnTo>
                <a:lnTo>
                  <a:pt x="108266" y="146961"/>
                </a:lnTo>
                <a:lnTo>
                  <a:pt x="63762" y="146961"/>
                </a:lnTo>
                <a:lnTo>
                  <a:pt x="48684" y="144831"/>
                </a:lnTo>
                <a:lnTo>
                  <a:pt x="35926" y="138622"/>
                </a:lnTo>
                <a:lnTo>
                  <a:pt x="27093" y="128606"/>
                </a:lnTo>
                <a:lnTo>
                  <a:pt x="23792" y="115055"/>
                </a:lnTo>
                <a:lnTo>
                  <a:pt x="23792" y="114088"/>
                </a:lnTo>
                <a:lnTo>
                  <a:pt x="26929" y="100794"/>
                </a:lnTo>
                <a:lnTo>
                  <a:pt x="36045" y="90400"/>
                </a:lnTo>
                <a:lnTo>
                  <a:pt x="50692" y="83632"/>
                </a:lnTo>
                <a:lnTo>
                  <a:pt x="70424" y="81215"/>
                </a:lnTo>
                <a:lnTo>
                  <a:pt x="138945" y="81215"/>
                </a:lnTo>
                <a:lnTo>
                  <a:pt x="138945" y="70580"/>
                </a:lnTo>
                <a:lnTo>
                  <a:pt x="116104" y="70580"/>
                </a:lnTo>
                <a:lnTo>
                  <a:pt x="105309" y="67891"/>
                </a:lnTo>
                <a:lnTo>
                  <a:pt x="93978" y="65746"/>
                </a:lnTo>
                <a:lnTo>
                  <a:pt x="81576" y="64326"/>
                </a:lnTo>
                <a:lnTo>
                  <a:pt x="67569" y="63812"/>
                </a:lnTo>
                <a:close/>
              </a:path>
              <a:path w="139065" h="166370">
                <a:moveTo>
                  <a:pt x="138945" y="138260"/>
                </a:moveTo>
                <a:lnTo>
                  <a:pt x="116104" y="138260"/>
                </a:lnTo>
                <a:lnTo>
                  <a:pt x="116104" y="159531"/>
                </a:lnTo>
                <a:lnTo>
                  <a:pt x="120863" y="164365"/>
                </a:lnTo>
                <a:lnTo>
                  <a:pt x="134186" y="164365"/>
                </a:lnTo>
                <a:lnTo>
                  <a:pt x="138945" y="159531"/>
                </a:lnTo>
                <a:lnTo>
                  <a:pt x="138945" y="138260"/>
                </a:lnTo>
                <a:close/>
              </a:path>
              <a:path w="139065" h="166370">
                <a:moveTo>
                  <a:pt x="138945" y="81215"/>
                </a:moveTo>
                <a:lnTo>
                  <a:pt x="70424" y="81215"/>
                </a:lnTo>
                <a:lnTo>
                  <a:pt x="83985" y="81865"/>
                </a:lnTo>
                <a:lnTo>
                  <a:pt x="96119" y="83512"/>
                </a:lnTo>
                <a:lnTo>
                  <a:pt x="106825" y="85702"/>
                </a:lnTo>
                <a:lnTo>
                  <a:pt x="116104" y="87983"/>
                </a:lnTo>
                <a:lnTo>
                  <a:pt x="116104" y="103453"/>
                </a:lnTo>
                <a:lnTo>
                  <a:pt x="111941" y="120856"/>
                </a:lnTo>
                <a:lnTo>
                  <a:pt x="100640" y="134634"/>
                </a:lnTo>
                <a:lnTo>
                  <a:pt x="83986" y="143698"/>
                </a:lnTo>
                <a:lnTo>
                  <a:pt x="63762" y="146961"/>
                </a:lnTo>
                <a:lnTo>
                  <a:pt x="108266" y="146961"/>
                </a:lnTo>
                <a:lnTo>
                  <a:pt x="116104" y="138260"/>
                </a:lnTo>
                <a:lnTo>
                  <a:pt x="138945" y="138260"/>
                </a:lnTo>
                <a:lnTo>
                  <a:pt x="138945" y="81215"/>
                </a:lnTo>
                <a:close/>
              </a:path>
              <a:path w="139065" h="166370">
                <a:moveTo>
                  <a:pt x="125034" y="21270"/>
                </a:moveTo>
                <a:lnTo>
                  <a:pt x="69472" y="21270"/>
                </a:lnTo>
                <a:lnTo>
                  <a:pt x="89205" y="23990"/>
                </a:lnTo>
                <a:lnTo>
                  <a:pt x="103852" y="32147"/>
                </a:lnTo>
                <a:lnTo>
                  <a:pt x="112967" y="45744"/>
                </a:lnTo>
                <a:lnTo>
                  <a:pt x="116029" y="64326"/>
                </a:lnTo>
                <a:lnTo>
                  <a:pt x="116104" y="70580"/>
                </a:lnTo>
                <a:lnTo>
                  <a:pt x="138945" y="70580"/>
                </a:lnTo>
                <a:lnTo>
                  <a:pt x="138874" y="63812"/>
                </a:lnTo>
                <a:lnTo>
                  <a:pt x="137889" y="50457"/>
                </a:lnTo>
                <a:lnTo>
                  <a:pt x="134782" y="37949"/>
                </a:lnTo>
                <a:lnTo>
                  <a:pt x="129711" y="27253"/>
                </a:lnTo>
                <a:lnTo>
                  <a:pt x="125034" y="21270"/>
                </a:lnTo>
                <a:close/>
              </a:path>
              <a:path w="139065" h="166370">
                <a:moveTo>
                  <a:pt x="71376" y="0"/>
                </a:moveTo>
                <a:lnTo>
                  <a:pt x="19985" y="11602"/>
                </a:lnTo>
                <a:lnTo>
                  <a:pt x="18082" y="14502"/>
                </a:lnTo>
                <a:lnTo>
                  <a:pt x="18082" y="25138"/>
                </a:lnTo>
                <a:lnTo>
                  <a:pt x="22840" y="29972"/>
                </a:lnTo>
                <a:lnTo>
                  <a:pt x="29502" y="29972"/>
                </a:lnTo>
                <a:lnTo>
                  <a:pt x="31405" y="29005"/>
                </a:lnTo>
                <a:lnTo>
                  <a:pt x="32357" y="29005"/>
                </a:lnTo>
                <a:lnTo>
                  <a:pt x="40699" y="25349"/>
                </a:lnTo>
                <a:lnTo>
                  <a:pt x="49130" y="22962"/>
                </a:lnTo>
                <a:lnTo>
                  <a:pt x="58454" y="21663"/>
                </a:lnTo>
                <a:lnTo>
                  <a:pt x="69472" y="21270"/>
                </a:lnTo>
                <a:lnTo>
                  <a:pt x="125034" y="21270"/>
                </a:lnTo>
                <a:lnTo>
                  <a:pt x="122767" y="18370"/>
                </a:lnTo>
                <a:lnTo>
                  <a:pt x="113131" y="10197"/>
                </a:lnTo>
                <a:lnTo>
                  <a:pt x="101354" y="4471"/>
                </a:lnTo>
                <a:lnTo>
                  <a:pt x="87435" y="1102"/>
                </a:lnTo>
                <a:lnTo>
                  <a:pt x="71376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620583" y="6445923"/>
            <a:ext cx="412115" cy="170180"/>
          </a:xfrm>
          <a:custGeom>
            <a:avLst/>
            <a:gdLst/>
            <a:ahLst/>
            <a:cxnLst/>
            <a:rect l="l" t="t" r="r" b="b"/>
            <a:pathLst>
              <a:path w="412115" h="170179">
                <a:moveTo>
                  <a:pt x="22067" y="0"/>
                </a:moveTo>
                <a:lnTo>
                  <a:pt x="12873" y="2267"/>
                </a:lnTo>
                <a:lnTo>
                  <a:pt x="5602" y="7768"/>
                </a:lnTo>
                <a:lnTo>
                  <a:pt x="1192" y="15083"/>
                </a:lnTo>
                <a:lnTo>
                  <a:pt x="0" y="23486"/>
                </a:lnTo>
                <a:lnTo>
                  <a:pt x="2384" y="32253"/>
                </a:lnTo>
                <a:lnTo>
                  <a:pt x="51971" y="143491"/>
                </a:lnTo>
                <a:lnTo>
                  <a:pt x="84394" y="169608"/>
                </a:lnTo>
                <a:lnTo>
                  <a:pt x="95077" y="167839"/>
                </a:lnTo>
                <a:lnTo>
                  <a:pt x="103347" y="162716"/>
                </a:lnTo>
                <a:lnTo>
                  <a:pt x="110007" y="154509"/>
                </a:lnTo>
                <a:lnTo>
                  <a:pt x="115863" y="143491"/>
                </a:lnTo>
                <a:lnTo>
                  <a:pt x="130303" y="111570"/>
                </a:lnTo>
                <a:lnTo>
                  <a:pt x="84394" y="111570"/>
                </a:lnTo>
                <a:lnTo>
                  <a:pt x="43389" y="13874"/>
                </a:lnTo>
                <a:lnTo>
                  <a:pt x="37950" y="6347"/>
                </a:lnTo>
                <a:lnTo>
                  <a:pt x="30634" y="1541"/>
                </a:lnTo>
                <a:lnTo>
                  <a:pt x="22067" y="0"/>
                </a:lnTo>
                <a:close/>
              </a:path>
              <a:path w="412115" h="170179">
                <a:moveTo>
                  <a:pt x="244600" y="40958"/>
                </a:moveTo>
                <a:lnTo>
                  <a:pt x="166404" y="40958"/>
                </a:lnTo>
                <a:lnTo>
                  <a:pt x="170218" y="41925"/>
                </a:lnTo>
                <a:lnTo>
                  <a:pt x="173079" y="44827"/>
                </a:lnTo>
                <a:lnTo>
                  <a:pt x="173079" y="142524"/>
                </a:lnTo>
                <a:lnTo>
                  <a:pt x="174510" y="152877"/>
                </a:lnTo>
                <a:lnTo>
                  <a:pt x="178801" y="161507"/>
                </a:lnTo>
                <a:lnTo>
                  <a:pt x="185953" y="167416"/>
                </a:lnTo>
                <a:lnTo>
                  <a:pt x="195966" y="169608"/>
                </a:lnTo>
                <a:lnTo>
                  <a:pt x="206128" y="167416"/>
                </a:lnTo>
                <a:lnTo>
                  <a:pt x="213608" y="161507"/>
                </a:lnTo>
                <a:lnTo>
                  <a:pt x="218227" y="152877"/>
                </a:lnTo>
                <a:lnTo>
                  <a:pt x="219806" y="142524"/>
                </a:lnTo>
                <a:lnTo>
                  <a:pt x="219806" y="66108"/>
                </a:lnTo>
                <a:lnTo>
                  <a:pt x="221669" y="55649"/>
                </a:lnTo>
                <a:lnTo>
                  <a:pt x="226839" y="47729"/>
                </a:lnTo>
                <a:lnTo>
                  <a:pt x="234691" y="42711"/>
                </a:lnTo>
                <a:lnTo>
                  <a:pt x="244600" y="40958"/>
                </a:lnTo>
                <a:close/>
              </a:path>
              <a:path w="412115" h="170179">
                <a:moveTo>
                  <a:pt x="339961" y="40958"/>
                </a:moveTo>
                <a:lnTo>
                  <a:pt x="244600" y="40958"/>
                </a:lnTo>
                <a:lnTo>
                  <a:pt x="254359" y="42847"/>
                </a:lnTo>
                <a:lnTo>
                  <a:pt x="261884" y="48092"/>
                </a:lnTo>
                <a:lnTo>
                  <a:pt x="266726" y="56057"/>
                </a:lnTo>
                <a:lnTo>
                  <a:pt x="268440" y="66108"/>
                </a:lnTo>
                <a:lnTo>
                  <a:pt x="268440" y="142524"/>
                </a:lnTo>
                <a:lnTo>
                  <a:pt x="270019" y="152877"/>
                </a:lnTo>
                <a:lnTo>
                  <a:pt x="274638" y="161507"/>
                </a:lnTo>
                <a:lnTo>
                  <a:pt x="282118" y="167416"/>
                </a:lnTo>
                <a:lnTo>
                  <a:pt x="292280" y="169608"/>
                </a:lnTo>
                <a:lnTo>
                  <a:pt x="302293" y="167416"/>
                </a:lnTo>
                <a:lnTo>
                  <a:pt x="309445" y="161507"/>
                </a:lnTo>
                <a:lnTo>
                  <a:pt x="313736" y="152877"/>
                </a:lnTo>
                <a:lnTo>
                  <a:pt x="315167" y="142524"/>
                </a:lnTo>
                <a:lnTo>
                  <a:pt x="315167" y="66108"/>
                </a:lnTo>
                <a:lnTo>
                  <a:pt x="317029" y="55649"/>
                </a:lnTo>
                <a:lnTo>
                  <a:pt x="322200" y="47729"/>
                </a:lnTo>
                <a:lnTo>
                  <a:pt x="330052" y="42711"/>
                </a:lnTo>
                <a:lnTo>
                  <a:pt x="339961" y="40958"/>
                </a:lnTo>
                <a:close/>
              </a:path>
              <a:path w="412115" h="170179">
                <a:moveTo>
                  <a:pt x="408568" y="40958"/>
                </a:moveTo>
                <a:lnTo>
                  <a:pt x="339961" y="40958"/>
                </a:lnTo>
                <a:lnTo>
                  <a:pt x="349720" y="42847"/>
                </a:lnTo>
                <a:lnTo>
                  <a:pt x="357245" y="48092"/>
                </a:lnTo>
                <a:lnTo>
                  <a:pt x="362087" y="56057"/>
                </a:lnTo>
                <a:lnTo>
                  <a:pt x="363801" y="66108"/>
                </a:lnTo>
                <a:lnTo>
                  <a:pt x="363801" y="142524"/>
                </a:lnTo>
                <a:lnTo>
                  <a:pt x="365380" y="152877"/>
                </a:lnTo>
                <a:lnTo>
                  <a:pt x="369999" y="161507"/>
                </a:lnTo>
                <a:lnTo>
                  <a:pt x="377479" y="167416"/>
                </a:lnTo>
                <a:lnTo>
                  <a:pt x="387641" y="169608"/>
                </a:lnTo>
                <a:lnTo>
                  <a:pt x="397803" y="167416"/>
                </a:lnTo>
                <a:lnTo>
                  <a:pt x="405283" y="161507"/>
                </a:lnTo>
                <a:lnTo>
                  <a:pt x="409902" y="152877"/>
                </a:lnTo>
                <a:lnTo>
                  <a:pt x="411481" y="142524"/>
                </a:lnTo>
                <a:lnTo>
                  <a:pt x="411481" y="55467"/>
                </a:lnTo>
                <a:lnTo>
                  <a:pt x="408568" y="40958"/>
                </a:lnTo>
                <a:close/>
              </a:path>
              <a:path w="412115" h="170179">
                <a:moveTo>
                  <a:pt x="166404" y="332"/>
                </a:moveTo>
                <a:lnTo>
                  <a:pt x="125101" y="19103"/>
                </a:lnTo>
                <a:lnTo>
                  <a:pt x="84394" y="111570"/>
                </a:lnTo>
                <a:lnTo>
                  <a:pt x="130303" y="111570"/>
                </a:lnTo>
                <a:lnTo>
                  <a:pt x="137796" y="95006"/>
                </a:lnTo>
                <a:lnTo>
                  <a:pt x="152875" y="61468"/>
                </a:lnTo>
                <a:lnTo>
                  <a:pt x="159729" y="45795"/>
                </a:lnTo>
                <a:lnTo>
                  <a:pt x="160682" y="44827"/>
                </a:lnTo>
                <a:lnTo>
                  <a:pt x="161636" y="40958"/>
                </a:lnTo>
                <a:lnTo>
                  <a:pt x="408568" y="40958"/>
                </a:lnTo>
                <a:lnTo>
                  <a:pt x="406966" y="32978"/>
                </a:lnTo>
                <a:lnTo>
                  <a:pt x="398942" y="21612"/>
                </a:lnTo>
                <a:lnTo>
                  <a:pt x="209316" y="21612"/>
                </a:lnTo>
                <a:lnTo>
                  <a:pt x="200332" y="12574"/>
                </a:lnTo>
                <a:lnTo>
                  <a:pt x="189648" y="5894"/>
                </a:lnTo>
                <a:lnTo>
                  <a:pt x="178071" y="1753"/>
                </a:lnTo>
                <a:lnTo>
                  <a:pt x="166404" y="332"/>
                </a:lnTo>
                <a:close/>
              </a:path>
              <a:path w="412115" h="170179">
                <a:moveTo>
                  <a:pt x="256043" y="332"/>
                </a:moveTo>
                <a:lnTo>
                  <a:pt x="238282" y="3657"/>
                </a:lnTo>
                <a:lnTo>
                  <a:pt x="223382" y="10972"/>
                </a:lnTo>
                <a:lnTo>
                  <a:pt x="213131" y="18287"/>
                </a:lnTo>
                <a:lnTo>
                  <a:pt x="209316" y="21612"/>
                </a:lnTo>
                <a:lnTo>
                  <a:pt x="304677" y="21612"/>
                </a:lnTo>
                <a:lnTo>
                  <a:pt x="296005" y="12574"/>
                </a:lnTo>
                <a:lnTo>
                  <a:pt x="285367" y="5894"/>
                </a:lnTo>
                <a:lnTo>
                  <a:pt x="272225" y="1753"/>
                </a:lnTo>
                <a:lnTo>
                  <a:pt x="256043" y="332"/>
                </a:lnTo>
                <a:close/>
              </a:path>
              <a:path w="412115" h="170179">
                <a:moveTo>
                  <a:pt x="354265" y="332"/>
                </a:moveTo>
                <a:lnTo>
                  <a:pt x="333643" y="3657"/>
                </a:lnTo>
                <a:lnTo>
                  <a:pt x="318028" y="10972"/>
                </a:lnTo>
                <a:lnTo>
                  <a:pt x="308134" y="18287"/>
                </a:lnTo>
                <a:lnTo>
                  <a:pt x="304677" y="21612"/>
                </a:lnTo>
                <a:lnTo>
                  <a:pt x="398942" y="21612"/>
                </a:lnTo>
                <a:lnTo>
                  <a:pt x="394674" y="15567"/>
                </a:lnTo>
                <a:lnTo>
                  <a:pt x="376481" y="4322"/>
                </a:lnTo>
                <a:lnTo>
                  <a:pt x="354265" y="332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1678056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29" y="0"/>
                </a:moveTo>
                <a:lnTo>
                  <a:pt x="11579" y="1534"/>
                </a:lnTo>
                <a:lnTo>
                  <a:pt x="5560" y="5712"/>
                </a:lnTo>
                <a:lnTo>
                  <a:pt x="1493" y="11895"/>
                </a:lnTo>
                <a:lnTo>
                  <a:pt x="0" y="19445"/>
                </a:lnTo>
                <a:lnTo>
                  <a:pt x="0" y="20417"/>
                </a:lnTo>
                <a:lnTo>
                  <a:pt x="1360" y="27968"/>
                </a:lnTo>
                <a:lnTo>
                  <a:pt x="5205" y="34151"/>
                </a:lnTo>
                <a:lnTo>
                  <a:pt x="11180" y="38329"/>
                </a:lnTo>
                <a:lnTo>
                  <a:pt x="18929" y="39863"/>
                </a:lnTo>
                <a:lnTo>
                  <a:pt x="26278" y="38313"/>
                </a:lnTo>
                <a:lnTo>
                  <a:pt x="29565" y="35974"/>
                </a:lnTo>
                <a:lnTo>
                  <a:pt x="10411" y="35974"/>
                </a:lnTo>
                <a:lnTo>
                  <a:pt x="2839" y="29168"/>
                </a:lnTo>
                <a:lnTo>
                  <a:pt x="2839" y="10695"/>
                </a:lnTo>
                <a:lnTo>
                  <a:pt x="10411" y="3889"/>
                </a:lnTo>
                <a:lnTo>
                  <a:pt x="30045" y="3889"/>
                </a:lnTo>
                <a:lnTo>
                  <a:pt x="26678" y="1534"/>
                </a:lnTo>
                <a:lnTo>
                  <a:pt x="18929" y="0"/>
                </a:lnTo>
                <a:close/>
              </a:path>
              <a:path w="38100" h="40004">
                <a:moveTo>
                  <a:pt x="30045" y="3889"/>
                </a:moveTo>
                <a:lnTo>
                  <a:pt x="27447" y="3889"/>
                </a:lnTo>
                <a:lnTo>
                  <a:pt x="35018" y="10695"/>
                </a:lnTo>
                <a:lnTo>
                  <a:pt x="35018" y="29168"/>
                </a:lnTo>
                <a:lnTo>
                  <a:pt x="27447" y="35974"/>
                </a:lnTo>
                <a:lnTo>
                  <a:pt x="29565" y="35974"/>
                </a:lnTo>
                <a:lnTo>
                  <a:pt x="32297" y="34029"/>
                </a:lnTo>
                <a:lnTo>
                  <a:pt x="36363" y="27558"/>
                </a:lnTo>
                <a:lnTo>
                  <a:pt x="37857" y="19445"/>
                </a:lnTo>
                <a:lnTo>
                  <a:pt x="36497" y="11895"/>
                </a:lnTo>
                <a:lnTo>
                  <a:pt x="32652" y="5712"/>
                </a:lnTo>
                <a:lnTo>
                  <a:pt x="30045" y="3889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1689332" y="6458895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1" y="0"/>
                </a:moveTo>
                <a:lnTo>
                  <a:pt x="948" y="0"/>
                </a:lnTo>
                <a:lnTo>
                  <a:pt x="0" y="966"/>
                </a:lnTo>
                <a:lnTo>
                  <a:pt x="0" y="18361"/>
                </a:lnTo>
                <a:lnTo>
                  <a:pt x="948" y="19327"/>
                </a:lnTo>
                <a:lnTo>
                  <a:pt x="3790" y="19327"/>
                </a:lnTo>
                <a:lnTo>
                  <a:pt x="4738" y="18361"/>
                </a:lnTo>
                <a:lnTo>
                  <a:pt x="4738" y="13529"/>
                </a:lnTo>
                <a:lnTo>
                  <a:pt x="13029" y="13529"/>
                </a:lnTo>
                <a:lnTo>
                  <a:pt x="12318" y="12562"/>
                </a:lnTo>
                <a:lnTo>
                  <a:pt x="14215" y="11596"/>
                </a:lnTo>
                <a:lnTo>
                  <a:pt x="16109" y="9663"/>
                </a:lnTo>
                <a:lnTo>
                  <a:pt x="4738" y="9663"/>
                </a:lnTo>
                <a:lnTo>
                  <a:pt x="4738" y="3865"/>
                </a:lnTo>
                <a:lnTo>
                  <a:pt x="15636" y="3865"/>
                </a:lnTo>
                <a:lnTo>
                  <a:pt x="15162" y="2899"/>
                </a:lnTo>
                <a:lnTo>
                  <a:pt x="13267" y="966"/>
                </a:lnTo>
                <a:lnTo>
                  <a:pt x="11371" y="0"/>
                </a:lnTo>
                <a:close/>
              </a:path>
              <a:path w="16510" h="19685">
                <a:moveTo>
                  <a:pt x="13029" y="13529"/>
                </a:moveTo>
                <a:lnTo>
                  <a:pt x="7581" y="13529"/>
                </a:lnTo>
                <a:lnTo>
                  <a:pt x="11371" y="18361"/>
                </a:lnTo>
                <a:lnTo>
                  <a:pt x="12318" y="19327"/>
                </a:lnTo>
                <a:lnTo>
                  <a:pt x="14215" y="19327"/>
                </a:lnTo>
                <a:lnTo>
                  <a:pt x="15162" y="18361"/>
                </a:lnTo>
                <a:lnTo>
                  <a:pt x="15162" y="16428"/>
                </a:lnTo>
                <a:lnTo>
                  <a:pt x="13029" y="13529"/>
                </a:lnTo>
                <a:close/>
              </a:path>
              <a:path w="16510" h="19685">
                <a:moveTo>
                  <a:pt x="15636" y="3865"/>
                </a:moveTo>
                <a:lnTo>
                  <a:pt x="10424" y="3865"/>
                </a:lnTo>
                <a:lnTo>
                  <a:pt x="11371" y="4831"/>
                </a:lnTo>
                <a:lnTo>
                  <a:pt x="11371" y="8697"/>
                </a:lnTo>
                <a:lnTo>
                  <a:pt x="10424" y="9663"/>
                </a:lnTo>
                <a:lnTo>
                  <a:pt x="16109" y="9663"/>
                </a:lnTo>
                <a:lnTo>
                  <a:pt x="16109" y="4831"/>
                </a:lnTo>
                <a:lnTo>
                  <a:pt x="15636" y="3865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98" y="246543"/>
            <a:ext cx="350583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87C2C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80759" y="1497769"/>
            <a:ext cx="7907655" cy="2004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0962" y="6377940"/>
            <a:ext cx="3897376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8965" y="6377940"/>
            <a:ext cx="28012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69096" y="6377940"/>
            <a:ext cx="28012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jpg"/><Relationship Id="rId14" Type="http://schemas.openxmlformats.org/officeDocument/2006/relationships/image" Target="../media/image84.png"/><Relationship Id="rId15" Type="http://schemas.openxmlformats.org/officeDocument/2006/relationships/image" Target="../media/image85.jpg"/><Relationship Id="rId16" Type="http://schemas.openxmlformats.org/officeDocument/2006/relationships/image" Target="../media/image86.png"/><Relationship Id="rId17" Type="http://schemas.openxmlformats.org/officeDocument/2006/relationships/image" Target="../media/image87.jpg"/><Relationship Id="rId18" Type="http://schemas.openxmlformats.org/officeDocument/2006/relationships/image" Target="../media/image88.jpg"/><Relationship Id="rId19" Type="http://schemas.openxmlformats.org/officeDocument/2006/relationships/image" Target="../media/image89.png"/><Relationship Id="rId20" Type="http://schemas.openxmlformats.org/officeDocument/2006/relationships/image" Target="../media/image90.jpg"/><Relationship Id="rId21" Type="http://schemas.openxmlformats.org/officeDocument/2006/relationships/image" Target="../media/image91.jpg"/><Relationship Id="rId22" Type="http://schemas.openxmlformats.org/officeDocument/2006/relationships/image" Target="../media/image92.jpg"/><Relationship Id="rId23" Type="http://schemas.openxmlformats.org/officeDocument/2006/relationships/image" Target="../media/image93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Relationship Id="rId31" Type="http://schemas.openxmlformats.org/officeDocument/2006/relationships/image" Target="../media/image101.png"/><Relationship Id="rId32" Type="http://schemas.openxmlformats.org/officeDocument/2006/relationships/image" Target="../media/image102.png"/><Relationship Id="rId33" Type="http://schemas.openxmlformats.org/officeDocument/2006/relationships/image" Target="../media/image103.png"/><Relationship Id="rId34" Type="http://schemas.openxmlformats.org/officeDocument/2006/relationships/image" Target="../media/image104.jpg"/><Relationship Id="rId35" Type="http://schemas.openxmlformats.org/officeDocument/2006/relationships/image" Target="../media/image10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g"/><Relationship Id="rId3" Type="http://schemas.openxmlformats.org/officeDocument/2006/relationships/image" Target="../media/image11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jp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Relationship Id="rId22" Type="http://schemas.openxmlformats.org/officeDocument/2006/relationships/image" Target="../media/image133.png"/><Relationship Id="rId23" Type="http://schemas.openxmlformats.org/officeDocument/2006/relationships/image" Target="../media/image134.png"/><Relationship Id="rId24" Type="http://schemas.openxmlformats.org/officeDocument/2006/relationships/image" Target="../media/image135.png"/><Relationship Id="rId25" Type="http://schemas.openxmlformats.org/officeDocument/2006/relationships/image" Target="../media/image136.png"/><Relationship Id="rId26" Type="http://schemas.openxmlformats.org/officeDocument/2006/relationships/image" Target="../media/image137.png"/><Relationship Id="rId27" Type="http://schemas.openxmlformats.org/officeDocument/2006/relationships/image" Target="../media/image138.png"/><Relationship Id="rId28" Type="http://schemas.openxmlformats.org/officeDocument/2006/relationships/image" Target="../media/image139.png"/><Relationship Id="rId29" Type="http://schemas.openxmlformats.org/officeDocument/2006/relationships/image" Target="../media/image140.png"/><Relationship Id="rId30" Type="http://schemas.openxmlformats.org/officeDocument/2006/relationships/image" Target="../media/image141.png"/><Relationship Id="rId31" Type="http://schemas.openxmlformats.org/officeDocument/2006/relationships/image" Target="../media/image142.png"/><Relationship Id="rId32" Type="http://schemas.openxmlformats.org/officeDocument/2006/relationships/image" Target="../media/image143.png"/><Relationship Id="rId33" Type="http://schemas.openxmlformats.org/officeDocument/2006/relationships/image" Target="../media/image144.png"/><Relationship Id="rId34" Type="http://schemas.openxmlformats.org/officeDocument/2006/relationships/image" Target="../media/image145.png"/><Relationship Id="rId35" Type="http://schemas.openxmlformats.org/officeDocument/2006/relationships/image" Target="../media/image146.png"/><Relationship Id="rId36" Type="http://schemas.openxmlformats.org/officeDocument/2006/relationships/image" Target="../media/image14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hyperlink" Target="http://blogs.vmware.com/PowerCLI/" TargetMode="External"/><Relationship Id="rId4" Type="http://schemas.openxmlformats.org/officeDocument/2006/relationships/hyperlink" Target="http://virtu-al.net/" TargetMode="External"/><Relationship Id="rId5" Type="http://schemas.openxmlformats.org/officeDocument/2006/relationships/image" Target="../media/image5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0.jp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9.jp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Relationship Id="rId23" Type="http://schemas.openxmlformats.org/officeDocument/2006/relationships/image" Target="../media/image204.png"/><Relationship Id="rId24" Type="http://schemas.openxmlformats.org/officeDocument/2006/relationships/image" Target="../media/image205.png"/><Relationship Id="rId25" Type="http://schemas.openxmlformats.org/officeDocument/2006/relationships/image" Target="../media/image206.png"/><Relationship Id="rId26" Type="http://schemas.openxmlformats.org/officeDocument/2006/relationships/image" Target="../media/image207.png"/><Relationship Id="rId27" Type="http://schemas.openxmlformats.org/officeDocument/2006/relationships/image" Target="../media/image208.png"/><Relationship Id="rId28" Type="http://schemas.openxmlformats.org/officeDocument/2006/relationships/image" Target="../media/image209.png"/><Relationship Id="rId29" Type="http://schemas.openxmlformats.org/officeDocument/2006/relationships/image" Target="../media/image210.png"/><Relationship Id="rId30" Type="http://schemas.openxmlformats.org/officeDocument/2006/relationships/image" Target="../media/image211.png"/><Relationship Id="rId31" Type="http://schemas.openxmlformats.org/officeDocument/2006/relationships/image" Target="../media/image212.png"/><Relationship Id="rId32" Type="http://schemas.openxmlformats.org/officeDocument/2006/relationships/image" Target="../media/image213.png"/><Relationship Id="rId33" Type="http://schemas.openxmlformats.org/officeDocument/2006/relationships/image" Target="../media/image214.png"/><Relationship Id="rId34" Type="http://schemas.openxmlformats.org/officeDocument/2006/relationships/image" Target="../media/image215.png"/><Relationship Id="rId35" Type="http://schemas.openxmlformats.org/officeDocument/2006/relationships/image" Target="../media/image216.png"/><Relationship Id="rId36" Type="http://schemas.openxmlformats.org/officeDocument/2006/relationships/image" Target="../media/image217.png"/><Relationship Id="rId37" Type="http://schemas.openxmlformats.org/officeDocument/2006/relationships/image" Target="../media/image218.jpg"/><Relationship Id="rId38" Type="http://schemas.openxmlformats.org/officeDocument/2006/relationships/hyperlink" Target="http://www.vmware.com/support/developer/srm-api/srm_50_api.pdf" TargetMode="External"/><Relationship Id="rId39" Type="http://schemas.openxmlformats.org/officeDocument/2006/relationships/image" Target="../media/image219.png"/><Relationship Id="rId40" Type="http://schemas.openxmlformats.org/officeDocument/2006/relationships/image" Target="../media/image220.png"/><Relationship Id="rId41" Type="http://schemas.openxmlformats.org/officeDocument/2006/relationships/image" Target="../media/image221.png"/><Relationship Id="rId42" Type="http://schemas.openxmlformats.org/officeDocument/2006/relationships/image" Target="../media/image222.png"/><Relationship Id="rId43" Type="http://schemas.openxmlformats.org/officeDocument/2006/relationships/image" Target="../media/image223.png"/><Relationship Id="rId44" Type="http://schemas.openxmlformats.org/officeDocument/2006/relationships/image" Target="../media/image224.png"/><Relationship Id="rId45" Type="http://schemas.openxmlformats.org/officeDocument/2006/relationships/image" Target="../media/image225.png"/><Relationship Id="rId46" Type="http://schemas.openxmlformats.org/officeDocument/2006/relationships/image" Target="../media/image226.png"/><Relationship Id="rId47" Type="http://schemas.openxmlformats.org/officeDocument/2006/relationships/image" Target="../media/image227.png"/><Relationship Id="rId48" Type="http://schemas.openxmlformats.org/officeDocument/2006/relationships/image" Target="../media/image228.png"/><Relationship Id="rId49" Type="http://schemas.openxmlformats.org/officeDocument/2006/relationships/image" Target="../media/image229.png"/><Relationship Id="rId50" Type="http://schemas.openxmlformats.org/officeDocument/2006/relationships/image" Target="../media/image230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s.vmware.com/PowerCLI/" TargetMode="External"/><Relationship Id="rId3" Type="http://schemas.openxmlformats.org/officeDocument/2006/relationships/hyperlink" Target="http://vmware.com/go/PowerCLI" TargetMode="External"/><Relationship Id="rId4" Type="http://schemas.openxmlformats.org/officeDocument/2006/relationships/hyperlink" Target="http://vmware.com/support/developer/PowerCLI/" TargetMode="External"/><Relationship Id="rId5" Type="http://schemas.openxmlformats.org/officeDocument/2006/relationships/hyperlink" Target="http://communities.vmware.com/community/vmtn/server/vsphere/automationtools/powercli?view=discussions" TargetMode="External"/><Relationship Id="rId6" Type="http://schemas.openxmlformats.org/officeDocument/2006/relationships/hyperlink" Target="http://blogs.vmware.com/vsphere/automation/" TargetMode="External"/><Relationship Id="rId7" Type="http://schemas.openxmlformats.org/officeDocument/2006/relationships/hyperlink" Target="http://Lucd.info/" TargetMode="External"/><Relationship Id="rId8" Type="http://schemas.openxmlformats.org/officeDocument/2006/relationships/hyperlink" Target="http://virtu-al.net/" TargetMode="Externa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jpg"/><Relationship Id="rId3" Type="http://schemas.openxmlformats.org/officeDocument/2006/relationships/image" Target="../media/image232.jpg"/><Relationship Id="rId4" Type="http://schemas.openxmlformats.org/officeDocument/2006/relationships/image" Target="../media/image233.jpg"/><Relationship Id="rId5" Type="http://schemas.openxmlformats.org/officeDocument/2006/relationships/image" Target="../media/image234.jpg"/><Relationship Id="rId6" Type="http://schemas.openxmlformats.org/officeDocument/2006/relationships/image" Target="../media/image235.jpg"/><Relationship Id="rId7" Type="http://schemas.openxmlformats.org/officeDocument/2006/relationships/image" Target="../media/image236.jpg"/><Relationship Id="rId8" Type="http://schemas.openxmlformats.org/officeDocument/2006/relationships/image" Target="../media/image237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png"/><Relationship Id="rId3" Type="http://schemas.openxmlformats.org/officeDocument/2006/relationships/hyperlink" Target="mailto:renoufa@vmware.com" TargetMode="External"/><Relationship Id="rId4" Type="http://schemas.openxmlformats.org/officeDocument/2006/relationships/hyperlink" Target="http://blogs.vmware.com/PowerCLI/" TargetMode="External"/><Relationship Id="rId5" Type="http://schemas.openxmlformats.org/officeDocument/2006/relationships/hyperlink" Target="http://virtu-al.net/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jp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56"/>
            <a:ext cx="12176353" cy="6849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25667" y="6080173"/>
            <a:ext cx="290195" cy="205104"/>
          </a:xfrm>
          <a:custGeom>
            <a:avLst/>
            <a:gdLst/>
            <a:ahLst/>
            <a:cxnLst/>
            <a:rect l="l" t="t" r="r" b="b"/>
            <a:pathLst>
              <a:path w="290195" h="205104">
                <a:moveTo>
                  <a:pt x="22644" y="0"/>
                </a:moveTo>
                <a:lnTo>
                  <a:pt x="5956" y="0"/>
                </a:lnTo>
                <a:lnTo>
                  <a:pt x="0" y="7238"/>
                </a:lnTo>
                <a:lnTo>
                  <a:pt x="0" y="16890"/>
                </a:lnTo>
                <a:lnTo>
                  <a:pt x="1193" y="20510"/>
                </a:lnTo>
                <a:lnTo>
                  <a:pt x="2387" y="22923"/>
                </a:lnTo>
                <a:lnTo>
                  <a:pt x="61975" y="191833"/>
                </a:lnTo>
                <a:lnTo>
                  <a:pt x="65544" y="200278"/>
                </a:lnTo>
                <a:lnTo>
                  <a:pt x="71513" y="205104"/>
                </a:lnTo>
                <a:lnTo>
                  <a:pt x="87007" y="205104"/>
                </a:lnTo>
                <a:lnTo>
                  <a:pt x="92963" y="200278"/>
                </a:lnTo>
                <a:lnTo>
                  <a:pt x="95351" y="191833"/>
                </a:lnTo>
                <a:lnTo>
                  <a:pt x="107128" y="158051"/>
                </a:lnTo>
                <a:lnTo>
                  <a:pt x="79857" y="158051"/>
                </a:lnTo>
                <a:lnTo>
                  <a:pt x="29794" y="13271"/>
                </a:lnTo>
                <a:lnTo>
                  <a:pt x="27406" y="4825"/>
                </a:lnTo>
                <a:lnTo>
                  <a:pt x="22644" y="0"/>
                </a:lnTo>
                <a:close/>
              </a:path>
              <a:path w="290195" h="205104">
                <a:moveTo>
                  <a:pt x="173308" y="48259"/>
                </a:moveTo>
                <a:lnTo>
                  <a:pt x="145402" y="48259"/>
                </a:lnTo>
                <a:lnTo>
                  <a:pt x="194271" y="191833"/>
                </a:lnTo>
                <a:lnTo>
                  <a:pt x="196659" y="200278"/>
                </a:lnTo>
                <a:lnTo>
                  <a:pt x="202615" y="205104"/>
                </a:lnTo>
                <a:lnTo>
                  <a:pt x="218109" y="205104"/>
                </a:lnTo>
                <a:lnTo>
                  <a:pt x="224066" y="200278"/>
                </a:lnTo>
                <a:lnTo>
                  <a:pt x="227647" y="191833"/>
                </a:lnTo>
                <a:lnTo>
                  <a:pt x="239565" y="158051"/>
                </a:lnTo>
                <a:lnTo>
                  <a:pt x="210959" y="158051"/>
                </a:lnTo>
                <a:lnTo>
                  <a:pt x="173308" y="48259"/>
                </a:lnTo>
                <a:close/>
              </a:path>
              <a:path w="290195" h="205104">
                <a:moveTo>
                  <a:pt x="153746" y="0"/>
                </a:moveTo>
                <a:lnTo>
                  <a:pt x="135864" y="0"/>
                </a:lnTo>
                <a:lnTo>
                  <a:pt x="132295" y="4825"/>
                </a:lnTo>
                <a:lnTo>
                  <a:pt x="129908" y="12064"/>
                </a:lnTo>
                <a:lnTo>
                  <a:pt x="79857" y="158051"/>
                </a:lnTo>
                <a:lnTo>
                  <a:pt x="107128" y="158051"/>
                </a:lnTo>
                <a:lnTo>
                  <a:pt x="145402" y="48259"/>
                </a:lnTo>
                <a:lnTo>
                  <a:pt x="173308" y="48259"/>
                </a:lnTo>
                <a:lnTo>
                  <a:pt x="160896" y="12064"/>
                </a:lnTo>
                <a:lnTo>
                  <a:pt x="158521" y="4825"/>
                </a:lnTo>
                <a:lnTo>
                  <a:pt x="153746" y="0"/>
                </a:lnTo>
                <a:close/>
              </a:path>
              <a:path w="290195" h="205104">
                <a:moveTo>
                  <a:pt x="283667" y="0"/>
                </a:moveTo>
                <a:lnTo>
                  <a:pt x="266979" y="0"/>
                </a:lnTo>
                <a:lnTo>
                  <a:pt x="263397" y="6032"/>
                </a:lnTo>
                <a:lnTo>
                  <a:pt x="261010" y="12064"/>
                </a:lnTo>
                <a:lnTo>
                  <a:pt x="210959" y="158051"/>
                </a:lnTo>
                <a:lnTo>
                  <a:pt x="239565" y="158051"/>
                </a:lnTo>
                <a:lnTo>
                  <a:pt x="287235" y="22923"/>
                </a:lnTo>
                <a:lnTo>
                  <a:pt x="288429" y="20510"/>
                </a:lnTo>
                <a:lnTo>
                  <a:pt x="289623" y="16890"/>
                </a:lnTo>
                <a:lnTo>
                  <a:pt x="289623" y="7238"/>
                </a:lnTo>
                <a:lnTo>
                  <a:pt x="2836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224458" y="6080168"/>
            <a:ext cx="112395" cy="205104"/>
          </a:xfrm>
          <a:custGeom>
            <a:avLst/>
            <a:gdLst/>
            <a:ahLst/>
            <a:cxnLst/>
            <a:rect l="l" t="t" r="r" b="b"/>
            <a:pathLst>
              <a:path w="112395" h="205104">
                <a:moveTo>
                  <a:pt x="22669" y="0"/>
                </a:moveTo>
                <a:lnTo>
                  <a:pt x="5969" y="0"/>
                </a:lnTo>
                <a:lnTo>
                  <a:pt x="0" y="7238"/>
                </a:lnTo>
                <a:lnTo>
                  <a:pt x="0" y="197866"/>
                </a:lnTo>
                <a:lnTo>
                  <a:pt x="5969" y="205104"/>
                </a:lnTo>
                <a:lnTo>
                  <a:pt x="22669" y="205104"/>
                </a:lnTo>
                <a:lnTo>
                  <a:pt x="28625" y="197866"/>
                </a:lnTo>
                <a:lnTo>
                  <a:pt x="28625" y="121856"/>
                </a:lnTo>
                <a:lnTo>
                  <a:pt x="34254" y="83776"/>
                </a:lnTo>
                <a:lnTo>
                  <a:pt x="49501" y="56102"/>
                </a:lnTo>
                <a:lnTo>
                  <a:pt x="57891" y="49466"/>
                </a:lnTo>
                <a:lnTo>
                  <a:pt x="28625" y="49466"/>
                </a:lnTo>
                <a:lnTo>
                  <a:pt x="28625" y="6032"/>
                </a:lnTo>
                <a:lnTo>
                  <a:pt x="22669" y="0"/>
                </a:lnTo>
                <a:close/>
              </a:path>
              <a:path w="112395" h="205104">
                <a:moveTo>
                  <a:pt x="106159" y="0"/>
                </a:moveTo>
                <a:lnTo>
                  <a:pt x="97815" y="0"/>
                </a:lnTo>
                <a:lnTo>
                  <a:pt x="80125" y="2978"/>
                </a:lnTo>
                <a:lnTo>
                  <a:pt x="60982" y="12064"/>
                </a:lnTo>
                <a:lnTo>
                  <a:pt x="42958" y="27485"/>
                </a:lnTo>
                <a:lnTo>
                  <a:pt x="28625" y="49466"/>
                </a:lnTo>
                <a:lnTo>
                  <a:pt x="57891" y="49466"/>
                </a:lnTo>
                <a:lnTo>
                  <a:pt x="71906" y="38381"/>
                </a:lnTo>
                <a:lnTo>
                  <a:pt x="99009" y="30162"/>
                </a:lnTo>
                <a:lnTo>
                  <a:pt x="106159" y="28955"/>
                </a:lnTo>
                <a:lnTo>
                  <a:pt x="112128" y="24129"/>
                </a:lnTo>
                <a:lnTo>
                  <a:pt x="112128" y="7238"/>
                </a:lnTo>
                <a:lnTo>
                  <a:pt x="1061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34074" y="6080164"/>
            <a:ext cx="184150" cy="207645"/>
          </a:xfrm>
          <a:custGeom>
            <a:avLst/>
            <a:gdLst/>
            <a:ahLst/>
            <a:cxnLst/>
            <a:rect l="l" t="t" r="r" b="b"/>
            <a:pathLst>
              <a:path w="184150" h="207645">
                <a:moveTo>
                  <a:pt x="92951" y="0"/>
                </a:moveTo>
                <a:lnTo>
                  <a:pt x="55801" y="8053"/>
                </a:lnTo>
                <a:lnTo>
                  <a:pt x="26363" y="30027"/>
                </a:lnTo>
                <a:lnTo>
                  <a:pt x="6981" y="62638"/>
                </a:lnTo>
                <a:lnTo>
                  <a:pt x="0" y="102603"/>
                </a:lnTo>
                <a:lnTo>
                  <a:pt x="0" y="103809"/>
                </a:lnTo>
                <a:lnTo>
                  <a:pt x="7541" y="146006"/>
                </a:lnTo>
                <a:lnTo>
                  <a:pt x="28154" y="178809"/>
                </a:lnTo>
                <a:lnTo>
                  <a:pt x="58823" y="200068"/>
                </a:lnTo>
                <a:lnTo>
                  <a:pt x="96532" y="207632"/>
                </a:lnTo>
                <a:lnTo>
                  <a:pt x="119451" y="205462"/>
                </a:lnTo>
                <a:lnTo>
                  <a:pt x="138685" y="199329"/>
                </a:lnTo>
                <a:lnTo>
                  <a:pt x="155016" y="189801"/>
                </a:lnTo>
                <a:lnTo>
                  <a:pt x="165050" y="181076"/>
                </a:lnTo>
                <a:lnTo>
                  <a:pt x="97726" y="181076"/>
                </a:lnTo>
                <a:lnTo>
                  <a:pt x="73029" y="176644"/>
                </a:lnTo>
                <a:lnTo>
                  <a:pt x="52135" y="163723"/>
                </a:lnTo>
                <a:lnTo>
                  <a:pt x="37052" y="142880"/>
                </a:lnTo>
                <a:lnTo>
                  <a:pt x="29794" y="114680"/>
                </a:lnTo>
                <a:lnTo>
                  <a:pt x="176377" y="114680"/>
                </a:lnTo>
                <a:lnTo>
                  <a:pt x="183527" y="108648"/>
                </a:lnTo>
                <a:lnTo>
                  <a:pt x="183527" y="100190"/>
                </a:lnTo>
                <a:lnTo>
                  <a:pt x="182153" y="91744"/>
                </a:lnTo>
                <a:lnTo>
                  <a:pt x="29794" y="91744"/>
                </a:lnTo>
                <a:lnTo>
                  <a:pt x="36289" y="65072"/>
                </a:lnTo>
                <a:lnTo>
                  <a:pt x="49603" y="44059"/>
                </a:lnTo>
                <a:lnTo>
                  <a:pt x="68502" y="30290"/>
                </a:lnTo>
                <a:lnTo>
                  <a:pt x="91757" y="25349"/>
                </a:lnTo>
                <a:lnTo>
                  <a:pt x="152943" y="25349"/>
                </a:lnTo>
                <a:lnTo>
                  <a:pt x="131235" y="8355"/>
                </a:lnTo>
                <a:lnTo>
                  <a:pt x="92951" y="0"/>
                </a:lnTo>
                <a:close/>
              </a:path>
              <a:path w="184150" h="207645">
                <a:moveTo>
                  <a:pt x="169227" y="154520"/>
                </a:moveTo>
                <a:lnTo>
                  <a:pt x="158496" y="154520"/>
                </a:lnTo>
                <a:lnTo>
                  <a:pt x="156121" y="156933"/>
                </a:lnTo>
                <a:lnTo>
                  <a:pt x="153733" y="158140"/>
                </a:lnTo>
                <a:lnTo>
                  <a:pt x="142299" y="167323"/>
                </a:lnTo>
                <a:lnTo>
                  <a:pt x="129301" y="174585"/>
                </a:lnTo>
                <a:lnTo>
                  <a:pt x="114517" y="179359"/>
                </a:lnTo>
                <a:lnTo>
                  <a:pt x="97726" y="181076"/>
                </a:lnTo>
                <a:lnTo>
                  <a:pt x="165050" y="181076"/>
                </a:lnTo>
                <a:lnTo>
                  <a:pt x="169227" y="177444"/>
                </a:lnTo>
                <a:lnTo>
                  <a:pt x="172796" y="175031"/>
                </a:lnTo>
                <a:lnTo>
                  <a:pt x="173990" y="171411"/>
                </a:lnTo>
                <a:lnTo>
                  <a:pt x="173990" y="160553"/>
                </a:lnTo>
                <a:lnTo>
                  <a:pt x="169227" y="154520"/>
                </a:lnTo>
                <a:close/>
              </a:path>
              <a:path w="184150" h="207645">
                <a:moveTo>
                  <a:pt x="152943" y="25349"/>
                </a:moveTo>
                <a:lnTo>
                  <a:pt x="91757" y="25349"/>
                </a:lnTo>
                <a:lnTo>
                  <a:pt x="117698" y="30801"/>
                </a:lnTo>
                <a:lnTo>
                  <a:pt x="136599" y="45421"/>
                </a:lnTo>
                <a:lnTo>
                  <a:pt x="148573" y="66604"/>
                </a:lnTo>
                <a:lnTo>
                  <a:pt x="153733" y="91744"/>
                </a:lnTo>
                <a:lnTo>
                  <a:pt x="182153" y="91744"/>
                </a:lnTo>
                <a:lnTo>
                  <a:pt x="177419" y="62638"/>
                </a:lnTo>
                <a:lnTo>
                  <a:pt x="159689" y="30630"/>
                </a:lnTo>
                <a:lnTo>
                  <a:pt x="152943" y="253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015285" y="6080170"/>
            <a:ext cx="173990" cy="207645"/>
          </a:xfrm>
          <a:custGeom>
            <a:avLst/>
            <a:gdLst/>
            <a:ahLst/>
            <a:cxnLst/>
            <a:rect l="l" t="t" r="r" b="b"/>
            <a:pathLst>
              <a:path w="173990" h="207645">
                <a:moveTo>
                  <a:pt x="84366" y="79667"/>
                </a:moveTo>
                <a:lnTo>
                  <a:pt x="50127" y="83892"/>
                </a:lnTo>
                <a:lnTo>
                  <a:pt x="23466" y="96265"/>
                </a:lnTo>
                <a:lnTo>
                  <a:pt x="6163" y="116335"/>
                </a:lnTo>
                <a:lnTo>
                  <a:pt x="0" y="143649"/>
                </a:lnTo>
                <a:lnTo>
                  <a:pt x="0" y="144856"/>
                </a:lnTo>
                <a:lnTo>
                  <a:pt x="6498" y="171974"/>
                </a:lnTo>
                <a:lnTo>
                  <a:pt x="23468" y="191625"/>
                </a:lnTo>
                <a:lnTo>
                  <a:pt x="47121" y="203583"/>
                </a:lnTo>
                <a:lnTo>
                  <a:pt x="73672" y="207619"/>
                </a:lnTo>
                <a:lnTo>
                  <a:pt x="97509" y="204695"/>
                </a:lnTo>
                <a:lnTo>
                  <a:pt x="117335" y="196905"/>
                </a:lnTo>
                <a:lnTo>
                  <a:pt x="133151" y="185722"/>
                </a:lnTo>
                <a:lnTo>
                  <a:pt x="135174" y="183476"/>
                </a:lnTo>
                <a:lnTo>
                  <a:pt x="79603" y="183476"/>
                </a:lnTo>
                <a:lnTo>
                  <a:pt x="60780" y="180818"/>
                </a:lnTo>
                <a:lnTo>
                  <a:pt x="44853" y="173069"/>
                </a:lnTo>
                <a:lnTo>
                  <a:pt x="33826" y="160566"/>
                </a:lnTo>
                <a:lnTo>
                  <a:pt x="29705" y="143649"/>
                </a:lnTo>
                <a:lnTo>
                  <a:pt x="29705" y="142443"/>
                </a:lnTo>
                <a:lnTo>
                  <a:pt x="33622" y="125844"/>
                </a:lnTo>
                <a:lnTo>
                  <a:pt x="45002" y="112866"/>
                </a:lnTo>
                <a:lnTo>
                  <a:pt x="63288" y="104415"/>
                </a:lnTo>
                <a:lnTo>
                  <a:pt x="87922" y="101396"/>
                </a:lnTo>
                <a:lnTo>
                  <a:pt x="173469" y="101396"/>
                </a:lnTo>
                <a:lnTo>
                  <a:pt x="173469" y="88112"/>
                </a:lnTo>
                <a:lnTo>
                  <a:pt x="144957" y="88112"/>
                </a:lnTo>
                <a:lnTo>
                  <a:pt x="131480" y="84757"/>
                </a:lnTo>
                <a:lnTo>
                  <a:pt x="117333" y="82080"/>
                </a:lnTo>
                <a:lnTo>
                  <a:pt x="101850" y="80308"/>
                </a:lnTo>
                <a:lnTo>
                  <a:pt x="84366" y="79667"/>
                </a:lnTo>
                <a:close/>
              </a:path>
              <a:path w="173990" h="207645">
                <a:moveTo>
                  <a:pt x="173469" y="172618"/>
                </a:moveTo>
                <a:lnTo>
                  <a:pt x="144957" y="172618"/>
                </a:lnTo>
                <a:lnTo>
                  <a:pt x="144957" y="199174"/>
                </a:lnTo>
                <a:lnTo>
                  <a:pt x="150901" y="205206"/>
                </a:lnTo>
                <a:lnTo>
                  <a:pt x="167538" y="205206"/>
                </a:lnTo>
                <a:lnTo>
                  <a:pt x="173469" y="199174"/>
                </a:lnTo>
                <a:lnTo>
                  <a:pt x="173469" y="172618"/>
                </a:lnTo>
                <a:close/>
              </a:path>
              <a:path w="173990" h="207645">
                <a:moveTo>
                  <a:pt x="173469" y="101396"/>
                </a:moveTo>
                <a:lnTo>
                  <a:pt x="87922" y="101396"/>
                </a:lnTo>
                <a:lnTo>
                  <a:pt x="104852" y="102207"/>
                </a:lnTo>
                <a:lnTo>
                  <a:pt x="120002" y="104262"/>
                </a:lnTo>
                <a:lnTo>
                  <a:pt x="133370" y="106995"/>
                </a:lnTo>
                <a:lnTo>
                  <a:pt x="144957" y="109842"/>
                </a:lnTo>
                <a:lnTo>
                  <a:pt x="144957" y="129158"/>
                </a:lnTo>
                <a:lnTo>
                  <a:pt x="139759" y="150885"/>
                </a:lnTo>
                <a:lnTo>
                  <a:pt x="125649" y="168086"/>
                </a:lnTo>
                <a:lnTo>
                  <a:pt x="104854" y="179402"/>
                </a:lnTo>
                <a:lnTo>
                  <a:pt x="79603" y="183476"/>
                </a:lnTo>
                <a:lnTo>
                  <a:pt x="135174" y="183476"/>
                </a:lnTo>
                <a:lnTo>
                  <a:pt x="144957" y="172618"/>
                </a:lnTo>
                <a:lnTo>
                  <a:pt x="173469" y="172618"/>
                </a:lnTo>
                <a:lnTo>
                  <a:pt x="173469" y="101396"/>
                </a:lnTo>
                <a:close/>
              </a:path>
              <a:path w="173990" h="207645">
                <a:moveTo>
                  <a:pt x="156106" y="26555"/>
                </a:moveTo>
                <a:lnTo>
                  <a:pt x="86740" y="26555"/>
                </a:lnTo>
                <a:lnTo>
                  <a:pt x="111375" y="29951"/>
                </a:lnTo>
                <a:lnTo>
                  <a:pt x="129660" y="40136"/>
                </a:lnTo>
                <a:lnTo>
                  <a:pt x="141040" y="57111"/>
                </a:lnTo>
                <a:lnTo>
                  <a:pt x="144864" y="80308"/>
                </a:lnTo>
                <a:lnTo>
                  <a:pt x="144957" y="88112"/>
                </a:lnTo>
                <a:lnTo>
                  <a:pt x="173469" y="88112"/>
                </a:lnTo>
                <a:lnTo>
                  <a:pt x="173380" y="79667"/>
                </a:lnTo>
                <a:lnTo>
                  <a:pt x="172151" y="62992"/>
                </a:lnTo>
                <a:lnTo>
                  <a:pt x="168273" y="47375"/>
                </a:lnTo>
                <a:lnTo>
                  <a:pt x="161944" y="34023"/>
                </a:lnTo>
                <a:lnTo>
                  <a:pt x="156106" y="26555"/>
                </a:lnTo>
                <a:close/>
              </a:path>
              <a:path w="173990" h="207645">
                <a:moveTo>
                  <a:pt x="89115" y="0"/>
                </a:moveTo>
                <a:lnTo>
                  <a:pt x="44506" y="6616"/>
                </a:lnTo>
                <a:lnTo>
                  <a:pt x="22580" y="18110"/>
                </a:lnTo>
                <a:lnTo>
                  <a:pt x="22580" y="31381"/>
                </a:lnTo>
                <a:lnTo>
                  <a:pt x="28524" y="37414"/>
                </a:lnTo>
                <a:lnTo>
                  <a:pt x="36829" y="37414"/>
                </a:lnTo>
                <a:lnTo>
                  <a:pt x="39217" y="36207"/>
                </a:lnTo>
                <a:lnTo>
                  <a:pt x="40398" y="36207"/>
                </a:lnTo>
                <a:lnTo>
                  <a:pt x="50815" y="31645"/>
                </a:lnTo>
                <a:lnTo>
                  <a:pt x="61340" y="28667"/>
                </a:lnTo>
                <a:lnTo>
                  <a:pt x="72981" y="27045"/>
                </a:lnTo>
                <a:lnTo>
                  <a:pt x="86740" y="26555"/>
                </a:lnTo>
                <a:lnTo>
                  <a:pt x="156106" y="26555"/>
                </a:lnTo>
                <a:lnTo>
                  <a:pt x="153276" y="22936"/>
                </a:lnTo>
                <a:lnTo>
                  <a:pt x="141243" y="12730"/>
                </a:lnTo>
                <a:lnTo>
                  <a:pt x="126539" y="5581"/>
                </a:lnTo>
                <a:lnTo>
                  <a:pt x="109163" y="1376"/>
                </a:lnTo>
                <a:lnTo>
                  <a:pt x="891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199862" y="6076036"/>
            <a:ext cx="514350" cy="212090"/>
          </a:xfrm>
          <a:custGeom>
            <a:avLst/>
            <a:gdLst/>
            <a:ahLst/>
            <a:cxnLst/>
            <a:rect l="l" t="t" r="r" b="b"/>
            <a:pathLst>
              <a:path w="514350" h="212089">
                <a:moveTo>
                  <a:pt x="27554" y="0"/>
                </a:moveTo>
                <a:lnTo>
                  <a:pt x="16073" y="2832"/>
                </a:lnTo>
                <a:lnTo>
                  <a:pt x="6994" y="9699"/>
                </a:lnTo>
                <a:lnTo>
                  <a:pt x="1487" y="18833"/>
                </a:lnTo>
                <a:lnTo>
                  <a:pt x="0" y="29327"/>
                </a:lnTo>
                <a:lnTo>
                  <a:pt x="2979" y="40272"/>
                </a:lnTo>
                <a:lnTo>
                  <a:pt x="64892" y="179146"/>
                </a:lnTo>
                <a:lnTo>
                  <a:pt x="92008" y="209552"/>
                </a:lnTo>
                <a:lnTo>
                  <a:pt x="105367" y="211760"/>
                </a:lnTo>
                <a:lnTo>
                  <a:pt x="118707" y="209552"/>
                </a:lnTo>
                <a:lnTo>
                  <a:pt x="129033" y="203154"/>
                </a:lnTo>
                <a:lnTo>
                  <a:pt x="137349" y="192906"/>
                </a:lnTo>
                <a:lnTo>
                  <a:pt x="144660" y="179146"/>
                </a:lnTo>
                <a:lnTo>
                  <a:pt x="162687" y="139294"/>
                </a:lnTo>
                <a:lnTo>
                  <a:pt x="105367" y="139294"/>
                </a:lnTo>
                <a:lnTo>
                  <a:pt x="54173" y="17323"/>
                </a:lnTo>
                <a:lnTo>
                  <a:pt x="47386" y="7926"/>
                </a:lnTo>
                <a:lnTo>
                  <a:pt x="38252" y="1924"/>
                </a:lnTo>
                <a:lnTo>
                  <a:pt x="27554" y="0"/>
                </a:lnTo>
                <a:close/>
              </a:path>
              <a:path w="514350" h="212089">
                <a:moveTo>
                  <a:pt x="305379" y="51143"/>
                </a:moveTo>
                <a:lnTo>
                  <a:pt x="207754" y="51143"/>
                </a:lnTo>
                <a:lnTo>
                  <a:pt x="212517" y="52350"/>
                </a:lnTo>
                <a:lnTo>
                  <a:pt x="216085" y="55969"/>
                </a:lnTo>
                <a:lnTo>
                  <a:pt x="216085" y="177940"/>
                </a:lnTo>
                <a:lnTo>
                  <a:pt x="217871" y="190865"/>
                </a:lnTo>
                <a:lnTo>
                  <a:pt x="223229" y="201641"/>
                </a:lnTo>
                <a:lnTo>
                  <a:pt x="232159" y="209022"/>
                </a:lnTo>
                <a:lnTo>
                  <a:pt x="244660" y="211760"/>
                </a:lnTo>
                <a:lnTo>
                  <a:pt x="257348" y="209022"/>
                </a:lnTo>
                <a:lnTo>
                  <a:pt x="266688" y="201641"/>
                </a:lnTo>
                <a:lnTo>
                  <a:pt x="272457" y="190865"/>
                </a:lnTo>
                <a:lnTo>
                  <a:pt x="274429" y="177940"/>
                </a:lnTo>
                <a:lnTo>
                  <a:pt x="274429" y="82538"/>
                </a:lnTo>
                <a:lnTo>
                  <a:pt x="276754" y="69478"/>
                </a:lnTo>
                <a:lnTo>
                  <a:pt x="283208" y="59592"/>
                </a:lnTo>
                <a:lnTo>
                  <a:pt x="293010" y="53330"/>
                </a:lnTo>
                <a:lnTo>
                  <a:pt x="305379" y="51143"/>
                </a:lnTo>
                <a:close/>
              </a:path>
              <a:path w="514350" h="212089">
                <a:moveTo>
                  <a:pt x="424441" y="51143"/>
                </a:moveTo>
                <a:lnTo>
                  <a:pt x="305379" y="51143"/>
                </a:lnTo>
                <a:lnTo>
                  <a:pt x="317569" y="53502"/>
                </a:lnTo>
                <a:lnTo>
                  <a:pt x="326964" y="60049"/>
                </a:lnTo>
                <a:lnTo>
                  <a:pt x="333009" y="69992"/>
                </a:lnTo>
                <a:lnTo>
                  <a:pt x="335148" y="82538"/>
                </a:lnTo>
                <a:lnTo>
                  <a:pt x="335148" y="177940"/>
                </a:lnTo>
                <a:lnTo>
                  <a:pt x="337120" y="190865"/>
                </a:lnTo>
                <a:lnTo>
                  <a:pt x="342888" y="201641"/>
                </a:lnTo>
                <a:lnTo>
                  <a:pt x="352228" y="209022"/>
                </a:lnTo>
                <a:lnTo>
                  <a:pt x="364917" y="211760"/>
                </a:lnTo>
                <a:lnTo>
                  <a:pt x="377418" y="209022"/>
                </a:lnTo>
                <a:lnTo>
                  <a:pt x="386348" y="201641"/>
                </a:lnTo>
                <a:lnTo>
                  <a:pt x="391706" y="190865"/>
                </a:lnTo>
                <a:lnTo>
                  <a:pt x="393492" y="177940"/>
                </a:lnTo>
                <a:lnTo>
                  <a:pt x="393492" y="82538"/>
                </a:lnTo>
                <a:lnTo>
                  <a:pt x="395816" y="69478"/>
                </a:lnTo>
                <a:lnTo>
                  <a:pt x="402270" y="59592"/>
                </a:lnTo>
                <a:lnTo>
                  <a:pt x="412072" y="53330"/>
                </a:lnTo>
                <a:lnTo>
                  <a:pt x="424441" y="51143"/>
                </a:lnTo>
                <a:close/>
              </a:path>
              <a:path w="514350" h="212089">
                <a:moveTo>
                  <a:pt x="510100" y="51143"/>
                </a:moveTo>
                <a:lnTo>
                  <a:pt x="424441" y="51143"/>
                </a:lnTo>
                <a:lnTo>
                  <a:pt x="436626" y="53502"/>
                </a:lnTo>
                <a:lnTo>
                  <a:pt x="446022" y="60049"/>
                </a:lnTo>
                <a:lnTo>
                  <a:pt x="452070" y="69992"/>
                </a:lnTo>
                <a:lnTo>
                  <a:pt x="454210" y="82538"/>
                </a:lnTo>
                <a:lnTo>
                  <a:pt x="454210" y="177940"/>
                </a:lnTo>
                <a:lnTo>
                  <a:pt x="456181" y="190865"/>
                </a:lnTo>
                <a:lnTo>
                  <a:pt x="461945" y="201641"/>
                </a:lnTo>
                <a:lnTo>
                  <a:pt x="471280" y="209022"/>
                </a:lnTo>
                <a:lnTo>
                  <a:pt x="483966" y="211760"/>
                </a:lnTo>
                <a:lnTo>
                  <a:pt x="496654" y="209022"/>
                </a:lnTo>
                <a:lnTo>
                  <a:pt x="505994" y="201641"/>
                </a:lnTo>
                <a:lnTo>
                  <a:pt x="511763" y="190865"/>
                </a:lnTo>
                <a:lnTo>
                  <a:pt x="513735" y="177940"/>
                </a:lnTo>
                <a:lnTo>
                  <a:pt x="513735" y="69253"/>
                </a:lnTo>
                <a:lnTo>
                  <a:pt x="510100" y="51143"/>
                </a:lnTo>
                <a:close/>
              </a:path>
              <a:path w="514350" h="212089">
                <a:moveTo>
                  <a:pt x="207754" y="419"/>
                </a:moveTo>
                <a:lnTo>
                  <a:pt x="170849" y="10383"/>
                </a:lnTo>
                <a:lnTo>
                  <a:pt x="144660" y="43891"/>
                </a:lnTo>
                <a:lnTo>
                  <a:pt x="105367" y="139294"/>
                </a:lnTo>
                <a:lnTo>
                  <a:pt x="162687" y="139294"/>
                </a:lnTo>
                <a:lnTo>
                  <a:pt x="172042" y="118614"/>
                </a:lnTo>
                <a:lnTo>
                  <a:pt x="190866" y="76743"/>
                </a:lnTo>
                <a:lnTo>
                  <a:pt x="199423" y="57176"/>
                </a:lnTo>
                <a:lnTo>
                  <a:pt x="200617" y="55969"/>
                </a:lnTo>
                <a:lnTo>
                  <a:pt x="201798" y="51143"/>
                </a:lnTo>
                <a:lnTo>
                  <a:pt x="510100" y="51143"/>
                </a:lnTo>
                <a:lnTo>
                  <a:pt x="508099" y="41176"/>
                </a:lnTo>
                <a:lnTo>
                  <a:pt x="498081" y="26988"/>
                </a:lnTo>
                <a:lnTo>
                  <a:pt x="261335" y="26988"/>
                </a:lnTo>
                <a:lnTo>
                  <a:pt x="250118" y="15700"/>
                </a:lnTo>
                <a:lnTo>
                  <a:pt x="236778" y="7360"/>
                </a:lnTo>
                <a:lnTo>
                  <a:pt x="222322" y="2192"/>
                </a:lnTo>
                <a:lnTo>
                  <a:pt x="207754" y="419"/>
                </a:lnTo>
                <a:close/>
              </a:path>
              <a:path w="514350" h="212089">
                <a:moveTo>
                  <a:pt x="319666" y="419"/>
                </a:moveTo>
                <a:lnTo>
                  <a:pt x="297495" y="4571"/>
                </a:lnTo>
                <a:lnTo>
                  <a:pt x="278895" y="13704"/>
                </a:lnTo>
                <a:lnTo>
                  <a:pt x="266097" y="22836"/>
                </a:lnTo>
                <a:lnTo>
                  <a:pt x="261335" y="26988"/>
                </a:lnTo>
                <a:lnTo>
                  <a:pt x="380385" y="26988"/>
                </a:lnTo>
                <a:lnTo>
                  <a:pt x="369560" y="15700"/>
                </a:lnTo>
                <a:lnTo>
                  <a:pt x="356279" y="7360"/>
                </a:lnTo>
                <a:lnTo>
                  <a:pt x="339871" y="2192"/>
                </a:lnTo>
                <a:lnTo>
                  <a:pt x="319666" y="419"/>
                </a:lnTo>
                <a:close/>
              </a:path>
              <a:path w="514350" h="212089">
                <a:moveTo>
                  <a:pt x="442298" y="419"/>
                </a:moveTo>
                <a:lnTo>
                  <a:pt x="416550" y="4571"/>
                </a:lnTo>
                <a:lnTo>
                  <a:pt x="397054" y="13704"/>
                </a:lnTo>
                <a:lnTo>
                  <a:pt x="384701" y="22836"/>
                </a:lnTo>
                <a:lnTo>
                  <a:pt x="380385" y="26988"/>
                </a:lnTo>
                <a:lnTo>
                  <a:pt x="498081" y="26988"/>
                </a:lnTo>
                <a:lnTo>
                  <a:pt x="492752" y="19439"/>
                </a:lnTo>
                <a:lnTo>
                  <a:pt x="470037" y="5401"/>
                </a:lnTo>
                <a:lnTo>
                  <a:pt x="442298" y="4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20109" y="6080164"/>
            <a:ext cx="47625" cy="50165"/>
          </a:xfrm>
          <a:custGeom>
            <a:avLst/>
            <a:gdLst/>
            <a:ahLst/>
            <a:cxnLst/>
            <a:rect l="l" t="t" r="r" b="b"/>
            <a:pathLst>
              <a:path w="47625" h="50164">
                <a:moveTo>
                  <a:pt x="23634" y="0"/>
                </a:moveTo>
                <a:lnTo>
                  <a:pt x="14460" y="1917"/>
                </a:lnTo>
                <a:lnTo>
                  <a:pt x="6945" y="7135"/>
                </a:lnTo>
                <a:lnTo>
                  <a:pt x="1865" y="14857"/>
                </a:lnTo>
                <a:lnTo>
                  <a:pt x="0" y="24282"/>
                </a:lnTo>
                <a:lnTo>
                  <a:pt x="0" y="25501"/>
                </a:lnTo>
                <a:lnTo>
                  <a:pt x="1699" y="34924"/>
                </a:lnTo>
                <a:lnTo>
                  <a:pt x="6502" y="42641"/>
                </a:lnTo>
                <a:lnTo>
                  <a:pt x="13962" y="47856"/>
                </a:lnTo>
                <a:lnTo>
                  <a:pt x="23634" y="49771"/>
                </a:lnTo>
                <a:lnTo>
                  <a:pt x="32814" y="47837"/>
                </a:lnTo>
                <a:lnTo>
                  <a:pt x="36913" y="44919"/>
                </a:lnTo>
                <a:lnTo>
                  <a:pt x="23634" y="44919"/>
                </a:lnTo>
                <a:lnTo>
                  <a:pt x="16012" y="43421"/>
                </a:lnTo>
                <a:lnTo>
                  <a:pt x="9609" y="39306"/>
                </a:lnTo>
                <a:lnTo>
                  <a:pt x="5198" y="33143"/>
                </a:lnTo>
                <a:lnTo>
                  <a:pt x="3555" y="25501"/>
                </a:lnTo>
                <a:lnTo>
                  <a:pt x="3555" y="24282"/>
                </a:lnTo>
                <a:lnTo>
                  <a:pt x="5198" y="16640"/>
                </a:lnTo>
                <a:lnTo>
                  <a:pt x="9609" y="10477"/>
                </a:lnTo>
                <a:lnTo>
                  <a:pt x="16012" y="6362"/>
                </a:lnTo>
                <a:lnTo>
                  <a:pt x="23634" y="4864"/>
                </a:lnTo>
                <a:lnTo>
                  <a:pt x="37524" y="4864"/>
                </a:lnTo>
                <a:lnTo>
                  <a:pt x="33312" y="1917"/>
                </a:lnTo>
                <a:lnTo>
                  <a:pt x="23634" y="0"/>
                </a:lnTo>
                <a:close/>
              </a:path>
              <a:path w="47625" h="50164">
                <a:moveTo>
                  <a:pt x="37524" y="4864"/>
                </a:moveTo>
                <a:lnTo>
                  <a:pt x="23634" y="4864"/>
                </a:lnTo>
                <a:lnTo>
                  <a:pt x="31263" y="6362"/>
                </a:lnTo>
                <a:lnTo>
                  <a:pt x="37671" y="10477"/>
                </a:lnTo>
                <a:lnTo>
                  <a:pt x="42083" y="16640"/>
                </a:lnTo>
                <a:lnTo>
                  <a:pt x="43726" y="24282"/>
                </a:lnTo>
                <a:lnTo>
                  <a:pt x="42083" y="32629"/>
                </a:lnTo>
                <a:lnTo>
                  <a:pt x="37671" y="39154"/>
                </a:lnTo>
                <a:lnTo>
                  <a:pt x="31263" y="43402"/>
                </a:lnTo>
                <a:lnTo>
                  <a:pt x="23634" y="44919"/>
                </a:lnTo>
                <a:lnTo>
                  <a:pt x="36913" y="44919"/>
                </a:lnTo>
                <a:lnTo>
                  <a:pt x="40328" y="42489"/>
                </a:lnTo>
                <a:lnTo>
                  <a:pt x="45405" y="34410"/>
                </a:lnTo>
                <a:lnTo>
                  <a:pt x="47269" y="24282"/>
                </a:lnTo>
                <a:lnTo>
                  <a:pt x="45571" y="14857"/>
                </a:lnTo>
                <a:lnTo>
                  <a:pt x="40771" y="7135"/>
                </a:lnTo>
                <a:lnTo>
                  <a:pt x="37524" y="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534198" y="6092234"/>
            <a:ext cx="20320" cy="24130"/>
          </a:xfrm>
          <a:custGeom>
            <a:avLst/>
            <a:gdLst/>
            <a:ahLst/>
            <a:cxnLst/>
            <a:rect l="l" t="t" r="r" b="b"/>
            <a:pathLst>
              <a:path w="20320" h="24129">
                <a:moveTo>
                  <a:pt x="14185" y="0"/>
                </a:moveTo>
                <a:lnTo>
                  <a:pt x="1181" y="0"/>
                </a:lnTo>
                <a:lnTo>
                  <a:pt x="0" y="1206"/>
                </a:lnTo>
                <a:lnTo>
                  <a:pt x="0" y="22923"/>
                </a:lnTo>
                <a:lnTo>
                  <a:pt x="1181" y="24129"/>
                </a:lnTo>
                <a:lnTo>
                  <a:pt x="4724" y="24129"/>
                </a:lnTo>
                <a:lnTo>
                  <a:pt x="5905" y="22923"/>
                </a:lnTo>
                <a:lnTo>
                  <a:pt x="5905" y="16890"/>
                </a:lnTo>
                <a:lnTo>
                  <a:pt x="16265" y="16890"/>
                </a:lnTo>
                <a:lnTo>
                  <a:pt x="15379" y="15684"/>
                </a:lnTo>
                <a:lnTo>
                  <a:pt x="17741" y="14477"/>
                </a:lnTo>
                <a:lnTo>
                  <a:pt x="20104" y="12064"/>
                </a:lnTo>
                <a:lnTo>
                  <a:pt x="5905" y="12064"/>
                </a:lnTo>
                <a:lnTo>
                  <a:pt x="5905" y="4825"/>
                </a:lnTo>
                <a:lnTo>
                  <a:pt x="19513" y="4825"/>
                </a:lnTo>
                <a:lnTo>
                  <a:pt x="18922" y="3619"/>
                </a:lnTo>
                <a:lnTo>
                  <a:pt x="16560" y="1206"/>
                </a:lnTo>
                <a:lnTo>
                  <a:pt x="14185" y="0"/>
                </a:lnTo>
                <a:close/>
              </a:path>
              <a:path w="20320" h="24129">
                <a:moveTo>
                  <a:pt x="16265" y="16890"/>
                </a:moveTo>
                <a:lnTo>
                  <a:pt x="9461" y="16890"/>
                </a:lnTo>
                <a:lnTo>
                  <a:pt x="14185" y="22923"/>
                </a:lnTo>
                <a:lnTo>
                  <a:pt x="15379" y="24129"/>
                </a:lnTo>
                <a:lnTo>
                  <a:pt x="17741" y="24129"/>
                </a:lnTo>
                <a:lnTo>
                  <a:pt x="18922" y="22923"/>
                </a:lnTo>
                <a:lnTo>
                  <a:pt x="18922" y="20510"/>
                </a:lnTo>
                <a:lnTo>
                  <a:pt x="16265" y="16890"/>
                </a:lnTo>
                <a:close/>
              </a:path>
              <a:path w="20320" h="24129">
                <a:moveTo>
                  <a:pt x="19513" y="4825"/>
                </a:moveTo>
                <a:lnTo>
                  <a:pt x="13004" y="4825"/>
                </a:lnTo>
                <a:lnTo>
                  <a:pt x="14185" y="6032"/>
                </a:lnTo>
                <a:lnTo>
                  <a:pt x="14185" y="10858"/>
                </a:lnTo>
                <a:lnTo>
                  <a:pt x="13004" y="12064"/>
                </a:lnTo>
                <a:lnTo>
                  <a:pt x="20104" y="12064"/>
                </a:lnTo>
                <a:lnTo>
                  <a:pt x="20104" y="6032"/>
                </a:lnTo>
                <a:lnTo>
                  <a:pt x="19513" y="4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999276" y="6480647"/>
            <a:ext cx="158686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© </a:t>
            </a:r>
            <a:r>
              <a:rPr dirty="0" sz="700" spc="-5">
                <a:solidFill>
                  <a:srgbClr val="FFFFFF"/>
                </a:solidFill>
                <a:latin typeface="Arial"/>
                <a:cs typeface="Arial"/>
              </a:rPr>
              <a:t>2014 </a:t>
            </a:r>
            <a:r>
              <a:rPr dirty="0" sz="700">
                <a:solidFill>
                  <a:srgbClr val="FFFFFF"/>
                </a:solidFill>
                <a:latin typeface="Arial"/>
                <a:cs typeface="Arial"/>
              </a:rPr>
              <a:t>VMware Inc. All</a:t>
            </a:r>
            <a:r>
              <a:rPr dirty="0" sz="700" spc="-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Arial"/>
                <a:cs typeface="Arial"/>
              </a:rPr>
              <a:t>rights reserved.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6117" y="472456"/>
            <a:ext cx="4397375" cy="10560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4060"/>
              </a:lnSpc>
              <a:spcBef>
                <a:spcPts val="95"/>
              </a:spcBef>
            </a:pPr>
            <a:r>
              <a:rPr dirty="0" sz="3600" spc="-5"/>
              <a:t>VMware</a:t>
            </a:r>
            <a:r>
              <a:rPr dirty="0" sz="3600" spc="-190"/>
              <a:t> </a:t>
            </a:r>
            <a:r>
              <a:rPr dirty="0" sz="3600" spc="-10"/>
              <a:t>Automation</a:t>
            </a:r>
            <a:endParaRPr sz="3600"/>
          </a:p>
          <a:p>
            <a:pPr marL="12700">
              <a:lnSpc>
                <a:spcPts val="4060"/>
              </a:lnSpc>
            </a:pPr>
            <a:r>
              <a:rPr dirty="0" sz="3600" spc="-5"/>
              <a:t>-</a:t>
            </a:r>
            <a:r>
              <a:rPr dirty="0" sz="3600" spc="-80"/>
              <a:t> </a:t>
            </a:r>
            <a:r>
              <a:rPr dirty="0" sz="3600" spc="-5"/>
              <a:t>PowerCLI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214080" y="5603125"/>
            <a:ext cx="3083560" cy="70040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1505585">
              <a:lnSpc>
                <a:spcPts val="1700"/>
              </a:lnSpc>
              <a:spcBef>
                <a:spcPts val="33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Alan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Renouf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675"/>
              </a:lnSpc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CLIs and Automation</a:t>
            </a:r>
            <a:r>
              <a:rPr dirty="0" sz="16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Frameworks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40001"/>
            <a:ext cx="5794375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5"/>
              <a:t>vCloud </a:t>
            </a:r>
            <a:r>
              <a:rPr dirty="0" sz="3600" spc="-10"/>
              <a:t>Automation</a:t>
            </a:r>
            <a:r>
              <a:rPr dirty="0" sz="3600" spc="-170"/>
              <a:t> </a:t>
            </a:r>
            <a:r>
              <a:rPr dirty="0" sz="3600" spc="-5"/>
              <a:t>Center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102807"/>
            <a:ext cx="72351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vCloud Automation Center - QUICK</a:t>
            </a:r>
            <a:r>
              <a:rPr dirty="0" spc="-170"/>
              <a:t> </a:t>
            </a:r>
            <a:r>
              <a:rPr dirty="0" spc="-35"/>
              <a:t>FACTS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5300" y="1104500"/>
            <a:ext cx="3554095" cy="403923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r>
              <a:rPr dirty="0" sz="2000" spc="-8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717074"/>
                </a:solidFill>
                <a:latin typeface="Arial"/>
                <a:cs typeface="Arial"/>
              </a:rPr>
              <a:t>Technology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4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Built-in &amp; policy</a:t>
            </a:r>
            <a:r>
              <a:rPr dirty="0" sz="1800" spc="-3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based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40">
                <a:solidFill>
                  <a:srgbClr val="717074"/>
                </a:solidFill>
                <a:latin typeface="Arial"/>
                <a:cs typeface="Arial"/>
              </a:rPr>
              <a:t>Target</a:t>
            </a:r>
            <a:r>
              <a:rPr dirty="0" sz="2000" spc="-6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Cloud</a:t>
            </a:r>
            <a:r>
              <a:rPr dirty="0" sz="1800" spc="-15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Administrator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Service</a:t>
            </a:r>
            <a:r>
              <a:rPr dirty="0" sz="1800" spc="-15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Architect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Consumers of IT</a:t>
            </a:r>
            <a:r>
              <a:rPr dirty="0" sz="1800" spc="-7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services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Particularly good</a:t>
            </a:r>
            <a:r>
              <a:rPr dirty="0" sz="2000" spc="-3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for…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Self-service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Service lifecycle</a:t>
            </a:r>
            <a:r>
              <a:rPr dirty="0" sz="1800" spc="-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0900" y="1348847"/>
            <a:ext cx="5444601" cy="3741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300671"/>
            <a:ext cx="4684395" cy="3911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5"/>
              <a:t>vCAC – Self Service</a:t>
            </a:r>
            <a:r>
              <a:rPr dirty="0" sz="2400" spc="-135"/>
              <a:t> </a:t>
            </a:r>
            <a:r>
              <a:rPr dirty="0" sz="2400" spc="-5"/>
              <a:t>Automation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720734" y="2776451"/>
            <a:ext cx="1022465" cy="3104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23374" y="2780564"/>
            <a:ext cx="1016000" cy="3095625"/>
          </a:xfrm>
          <a:custGeom>
            <a:avLst/>
            <a:gdLst/>
            <a:ahLst/>
            <a:cxnLst/>
            <a:rect l="l" t="t" r="r" b="b"/>
            <a:pathLst>
              <a:path w="1016000" h="3095625">
                <a:moveTo>
                  <a:pt x="0" y="69080"/>
                </a:moveTo>
                <a:lnTo>
                  <a:pt x="5429" y="42191"/>
                </a:lnTo>
                <a:lnTo>
                  <a:pt x="20236" y="20233"/>
                </a:lnTo>
                <a:lnTo>
                  <a:pt x="42199" y="5428"/>
                </a:lnTo>
                <a:lnTo>
                  <a:pt x="69093" y="0"/>
                </a:lnTo>
                <a:lnTo>
                  <a:pt x="946679" y="0"/>
                </a:lnTo>
                <a:lnTo>
                  <a:pt x="973573" y="5428"/>
                </a:lnTo>
                <a:lnTo>
                  <a:pt x="995535" y="20233"/>
                </a:lnTo>
                <a:lnTo>
                  <a:pt x="1010343" y="42191"/>
                </a:lnTo>
                <a:lnTo>
                  <a:pt x="1015772" y="69080"/>
                </a:lnTo>
                <a:lnTo>
                  <a:pt x="1015772" y="3026182"/>
                </a:lnTo>
                <a:lnTo>
                  <a:pt x="1010343" y="3053071"/>
                </a:lnTo>
                <a:lnTo>
                  <a:pt x="995535" y="3075029"/>
                </a:lnTo>
                <a:lnTo>
                  <a:pt x="973573" y="3089833"/>
                </a:lnTo>
                <a:lnTo>
                  <a:pt x="946679" y="3095262"/>
                </a:lnTo>
                <a:lnTo>
                  <a:pt x="69093" y="3095262"/>
                </a:lnTo>
                <a:lnTo>
                  <a:pt x="42199" y="3089833"/>
                </a:lnTo>
                <a:lnTo>
                  <a:pt x="20236" y="3075029"/>
                </a:lnTo>
                <a:lnTo>
                  <a:pt x="5429" y="3053071"/>
                </a:lnTo>
                <a:lnTo>
                  <a:pt x="0" y="3026182"/>
                </a:lnTo>
                <a:lnTo>
                  <a:pt x="0" y="69080"/>
                </a:lnTo>
                <a:close/>
              </a:path>
            </a:pathLst>
          </a:custGeom>
          <a:ln w="31716">
            <a:solidFill>
              <a:srgbClr val="FFF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61827" y="4041508"/>
            <a:ext cx="939165" cy="56324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 marL="12065" marR="5080" indent="-8890">
              <a:lnSpc>
                <a:spcPts val="1400"/>
              </a:lnSpc>
              <a:spcBef>
                <a:spcPts val="175"/>
              </a:spcBef>
            </a:pPr>
            <a:r>
              <a:rPr dirty="0" sz="1200" spc="-5" b="1">
                <a:solidFill>
                  <a:srgbClr val="FFFFFF"/>
                </a:solidFill>
                <a:latin typeface="Arial Black"/>
                <a:cs typeface="Arial Black"/>
              </a:rPr>
              <a:t>vCenter  </a:t>
            </a:r>
            <a:r>
              <a:rPr dirty="0" sz="1200" spc="-5" b="1">
                <a:solidFill>
                  <a:srgbClr val="FFFFFF"/>
                </a:solidFill>
                <a:latin typeface="Arial Black"/>
                <a:cs typeface="Arial Black"/>
              </a:rPr>
              <a:t>Ope</a:t>
            </a:r>
            <a:r>
              <a:rPr dirty="0" sz="1200" spc="-10" b="1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1200" spc="-5" b="1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1200" spc="-10" b="1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1200" spc="-5" b="1">
                <a:solidFill>
                  <a:srgbClr val="FFFFFF"/>
                </a:solidFill>
                <a:latin typeface="Arial Black"/>
                <a:cs typeface="Arial Black"/>
              </a:rPr>
              <a:t>ions  </a:t>
            </a:r>
            <a:r>
              <a:rPr dirty="0" sz="1200" spc="-5" b="1">
                <a:solidFill>
                  <a:srgbClr val="FFFFFF"/>
                </a:solidFill>
                <a:latin typeface="Arial Black"/>
                <a:cs typeface="Arial Black"/>
              </a:rPr>
              <a:t>Mgmt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63544" y="2776450"/>
            <a:ext cx="910243" cy="3129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65913" y="2780563"/>
            <a:ext cx="905510" cy="3121025"/>
          </a:xfrm>
          <a:custGeom>
            <a:avLst/>
            <a:gdLst/>
            <a:ahLst/>
            <a:cxnLst/>
            <a:rect l="l" t="t" r="r" b="b"/>
            <a:pathLst>
              <a:path w="905509" h="3121025">
                <a:moveTo>
                  <a:pt x="0" y="61553"/>
                </a:moveTo>
                <a:lnTo>
                  <a:pt x="4838" y="37593"/>
                </a:lnTo>
                <a:lnTo>
                  <a:pt x="18031" y="18028"/>
                </a:lnTo>
                <a:lnTo>
                  <a:pt x="37601" y="4837"/>
                </a:lnTo>
                <a:lnTo>
                  <a:pt x="61565" y="0"/>
                </a:lnTo>
                <a:lnTo>
                  <a:pt x="843534" y="0"/>
                </a:lnTo>
                <a:lnTo>
                  <a:pt x="867498" y="4837"/>
                </a:lnTo>
                <a:lnTo>
                  <a:pt x="887067" y="18028"/>
                </a:lnTo>
                <a:lnTo>
                  <a:pt x="900260" y="37593"/>
                </a:lnTo>
                <a:lnTo>
                  <a:pt x="905098" y="61553"/>
                </a:lnTo>
                <a:lnTo>
                  <a:pt x="905098" y="3058859"/>
                </a:lnTo>
                <a:lnTo>
                  <a:pt x="900260" y="3082819"/>
                </a:lnTo>
                <a:lnTo>
                  <a:pt x="887067" y="3102384"/>
                </a:lnTo>
                <a:lnTo>
                  <a:pt x="867498" y="3115575"/>
                </a:lnTo>
                <a:lnTo>
                  <a:pt x="843534" y="3120413"/>
                </a:lnTo>
                <a:lnTo>
                  <a:pt x="61565" y="3120413"/>
                </a:lnTo>
                <a:lnTo>
                  <a:pt x="37601" y="3115575"/>
                </a:lnTo>
                <a:lnTo>
                  <a:pt x="18031" y="3102384"/>
                </a:lnTo>
                <a:lnTo>
                  <a:pt x="4838" y="3082819"/>
                </a:lnTo>
                <a:lnTo>
                  <a:pt x="0" y="3058859"/>
                </a:lnTo>
                <a:lnTo>
                  <a:pt x="0" y="61553"/>
                </a:lnTo>
                <a:close/>
              </a:path>
            </a:pathLst>
          </a:custGeom>
          <a:ln w="31717">
            <a:solidFill>
              <a:srgbClr val="FFF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794933" y="4076915"/>
            <a:ext cx="645795" cy="523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0795">
              <a:lnSpc>
                <a:spcPts val="1310"/>
              </a:lnSpc>
              <a:spcBef>
                <a:spcPts val="95"/>
              </a:spcBef>
            </a:pP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1100">
              <a:latin typeface="Arial"/>
              <a:cs typeface="Arial"/>
            </a:endParaRPr>
          </a:p>
          <a:p>
            <a:pPr algn="ctr" marL="12700" marR="5080">
              <a:lnSpc>
                <a:spcPts val="1300"/>
              </a:lnSpc>
              <a:spcBef>
                <a:spcPts val="45"/>
              </a:spcBef>
            </a:pP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Business  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Mgmt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01388" y="3807228"/>
            <a:ext cx="2759825" cy="565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89543" y="3794516"/>
            <a:ext cx="2781639" cy="588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458552" y="4001285"/>
            <a:ext cx="174688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vCloud Director</a:t>
            </a: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1100" spc="-5" b="1" i="1">
                <a:solidFill>
                  <a:srgbClr val="FFFFFF"/>
                </a:solidFill>
                <a:latin typeface="Arial"/>
                <a:cs typeface="Arial"/>
              </a:rPr>
              <a:t>optional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01388" y="4422369"/>
            <a:ext cx="1313411" cy="8395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89542" y="4412169"/>
            <a:ext cx="1335321" cy="8635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45451" y="4487896"/>
            <a:ext cx="925194" cy="68770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ctr" marL="12065" marR="5080" indent="19685">
              <a:lnSpc>
                <a:spcPts val="1300"/>
              </a:lnSpc>
              <a:spcBef>
                <a:spcPts val="155"/>
              </a:spcBef>
            </a:pP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Software  Defined  Networking</a:t>
            </a:r>
            <a:r>
              <a:rPr dirty="0" sz="11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&amp;  Security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81300" y="4422369"/>
            <a:ext cx="1379912" cy="8395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69269" y="4412169"/>
            <a:ext cx="1401913" cy="8635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498604" y="4487895"/>
            <a:ext cx="762635" cy="68770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12700" marR="5080" indent="62865">
              <a:lnSpc>
                <a:spcPts val="1300"/>
              </a:lnSpc>
              <a:spcBef>
                <a:spcPts val="155"/>
              </a:spcBef>
            </a:pP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Software  Defined  Storage &amp;  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Ava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bili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01388" y="5315989"/>
            <a:ext cx="2759825" cy="5652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89543" y="5305309"/>
            <a:ext cx="2781639" cy="5885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907101" y="5512078"/>
            <a:ext cx="576580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vS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ph</a:t>
            </a:r>
            <a:r>
              <a:rPr dirty="0" sz="1100" spc="-5" b="1">
                <a:solidFill>
                  <a:srgbClr val="FFFFFF"/>
                </a:solidFill>
                <a:latin typeface="Arial"/>
                <a:cs typeface="Arial"/>
              </a:rPr>
              <a:t>ere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86642" y="3809538"/>
            <a:ext cx="584835" cy="2067560"/>
          </a:xfrm>
          <a:custGeom>
            <a:avLst/>
            <a:gdLst/>
            <a:ahLst/>
            <a:cxnLst/>
            <a:rect l="l" t="t" r="r" b="b"/>
            <a:pathLst>
              <a:path w="584834" h="2067560">
                <a:moveTo>
                  <a:pt x="0" y="39772"/>
                </a:moveTo>
                <a:lnTo>
                  <a:pt x="3126" y="24291"/>
                </a:lnTo>
                <a:lnTo>
                  <a:pt x="11651" y="11649"/>
                </a:lnTo>
                <a:lnTo>
                  <a:pt x="24296" y="3125"/>
                </a:lnTo>
                <a:lnTo>
                  <a:pt x="39780" y="0"/>
                </a:lnTo>
                <a:lnTo>
                  <a:pt x="545052" y="0"/>
                </a:lnTo>
                <a:lnTo>
                  <a:pt x="560537" y="3125"/>
                </a:lnTo>
                <a:lnTo>
                  <a:pt x="573181" y="11649"/>
                </a:lnTo>
                <a:lnTo>
                  <a:pt x="581707" y="24291"/>
                </a:lnTo>
                <a:lnTo>
                  <a:pt x="584833" y="39772"/>
                </a:lnTo>
                <a:lnTo>
                  <a:pt x="584833" y="2027638"/>
                </a:lnTo>
                <a:lnTo>
                  <a:pt x="581707" y="2043119"/>
                </a:lnTo>
                <a:lnTo>
                  <a:pt x="573181" y="2055761"/>
                </a:lnTo>
                <a:lnTo>
                  <a:pt x="560537" y="2064285"/>
                </a:lnTo>
                <a:lnTo>
                  <a:pt x="545052" y="2067410"/>
                </a:lnTo>
                <a:lnTo>
                  <a:pt x="39780" y="2067410"/>
                </a:lnTo>
                <a:lnTo>
                  <a:pt x="24296" y="2064285"/>
                </a:lnTo>
                <a:lnTo>
                  <a:pt x="11651" y="2055761"/>
                </a:lnTo>
                <a:lnTo>
                  <a:pt x="3126" y="2043119"/>
                </a:lnTo>
                <a:lnTo>
                  <a:pt x="0" y="2027638"/>
                </a:lnTo>
                <a:lnTo>
                  <a:pt x="0" y="39772"/>
                </a:lnTo>
                <a:close/>
              </a:path>
            </a:pathLst>
          </a:custGeom>
          <a:ln w="19030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86642" y="3809538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4" h="478789">
                <a:moveTo>
                  <a:pt x="0" y="32531"/>
                </a:moveTo>
                <a:lnTo>
                  <a:pt x="2556" y="19868"/>
                </a:lnTo>
                <a:lnTo>
                  <a:pt x="9529" y="9528"/>
                </a:lnTo>
                <a:lnTo>
                  <a:pt x="19872" y="2556"/>
                </a:lnTo>
                <a:lnTo>
                  <a:pt x="32537" y="0"/>
                </a:lnTo>
                <a:lnTo>
                  <a:pt x="552295" y="0"/>
                </a:lnTo>
                <a:lnTo>
                  <a:pt x="564960" y="2556"/>
                </a:lnTo>
                <a:lnTo>
                  <a:pt x="575303" y="9528"/>
                </a:lnTo>
                <a:lnTo>
                  <a:pt x="582276" y="19868"/>
                </a:lnTo>
                <a:lnTo>
                  <a:pt x="584833" y="32531"/>
                </a:lnTo>
                <a:lnTo>
                  <a:pt x="584833" y="445733"/>
                </a:lnTo>
                <a:lnTo>
                  <a:pt x="582276" y="458395"/>
                </a:lnTo>
                <a:lnTo>
                  <a:pt x="575303" y="468736"/>
                </a:lnTo>
                <a:lnTo>
                  <a:pt x="564960" y="475708"/>
                </a:lnTo>
                <a:lnTo>
                  <a:pt x="552295" y="478264"/>
                </a:lnTo>
                <a:lnTo>
                  <a:pt x="32537" y="478264"/>
                </a:lnTo>
                <a:lnTo>
                  <a:pt x="19872" y="475708"/>
                </a:lnTo>
                <a:lnTo>
                  <a:pt x="9529" y="468736"/>
                </a:lnTo>
                <a:lnTo>
                  <a:pt x="2556" y="458395"/>
                </a:lnTo>
                <a:lnTo>
                  <a:pt x="0" y="445733"/>
                </a:lnTo>
                <a:lnTo>
                  <a:pt x="0" y="32531"/>
                </a:lnTo>
                <a:close/>
              </a:path>
            </a:pathLst>
          </a:custGeom>
          <a:ln w="19028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660500" y="3982696"/>
            <a:ext cx="43053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Hardware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57217" y="4311629"/>
            <a:ext cx="278491" cy="2784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57217" y="5197492"/>
            <a:ext cx="278491" cy="2784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57217" y="5524315"/>
            <a:ext cx="278491" cy="2784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31446" y="3809538"/>
            <a:ext cx="584835" cy="2067560"/>
          </a:xfrm>
          <a:custGeom>
            <a:avLst/>
            <a:gdLst/>
            <a:ahLst/>
            <a:cxnLst/>
            <a:rect l="l" t="t" r="r" b="b"/>
            <a:pathLst>
              <a:path w="584835" h="2067560">
                <a:moveTo>
                  <a:pt x="0" y="39772"/>
                </a:moveTo>
                <a:lnTo>
                  <a:pt x="3126" y="24291"/>
                </a:lnTo>
                <a:lnTo>
                  <a:pt x="11651" y="11649"/>
                </a:lnTo>
                <a:lnTo>
                  <a:pt x="24295" y="3125"/>
                </a:lnTo>
                <a:lnTo>
                  <a:pt x="39780" y="0"/>
                </a:lnTo>
                <a:lnTo>
                  <a:pt x="545052" y="0"/>
                </a:lnTo>
                <a:lnTo>
                  <a:pt x="560537" y="3125"/>
                </a:lnTo>
                <a:lnTo>
                  <a:pt x="573181" y="11649"/>
                </a:lnTo>
                <a:lnTo>
                  <a:pt x="581707" y="24291"/>
                </a:lnTo>
                <a:lnTo>
                  <a:pt x="584833" y="39772"/>
                </a:lnTo>
                <a:lnTo>
                  <a:pt x="584833" y="2027638"/>
                </a:lnTo>
                <a:lnTo>
                  <a:pt x="581707" y="2043119"/>
                </a:lnTo>
                <a:lnTo>
                  <a:pt x="573181" y="2055761"/>
                </a:lnTo>
                <a:lnTo>
                  <a:pt x="560537" y="2064285"/>
                </a:lnTo>
                <a:lnTo>
                  <a:pt x="545052" y="2067410"/>
                </a:lnTo>
                <a:lnTo>
                  <a:pt x="39780" y="2067410"/>
                </a:lnTo>
                <a:lnTo>
                  <a:pt x="24295" y="2064285"/>
                </a:lnTo>
                <a:lnTo>
                  <a:pt x="11651" y="2055761"/>
                </a:lnTo>
                <a:lnTo>
                  <a:pt x="3126" y="2043119"/>
                </a:lnTo>
                <a:lnTo>
                  <a:pt x="0" y="2027638"/>
                </a:lnTo>
                <a:lnTo>
                  <a:pt x="0" y="39772"/>
                </a:lnTo>
                <a:close/>
              </a:path>
            </a:pathLst>
          </a:custGeom>
          <a:ln w="19030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31446" y="3809538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5" h="478789">
                <a:moveTo>
                  <a:pt x="0" y="32531"/>
                </a:moveTo>
                <a:lnTo>
                  <a:pt x="2556" y="19868"/>
                </a:lnTo>
                <a:lnTo>
                  <a:pt x="9530" y="9528"/>
                </a:lnTo>
                <a:lnTo>
                  <a:pt x="19872" y="2556"/>
                </a:lnTo>
                <a:lnTo>
                  <a:pt x="32537" y="0"/>
                </a:lnTo>
                <a:lnTo>
                  <a:pt x="552295" y="0"/>
                </a:lnTo>
                <a:lnTo>
                  <a:pt x="564960" y="2556"/>
                </a:lnTo>
                <a:lnTo>
                  <a:pt x="575303" y="9528"/>
                </a:lnTo>
                <a:lnTo>
                  <a:pt x="582276" y="19868"/>
                </a:lnTo>
                <a:lnTo>
                  <a:pt x="584833" y="32531"/>
                </a:lnTo>
                <a:lnTo>
                  <a:pt x="584833" y="445733"/>
                </a:lnTo>
                <a:lnTo>
                  <a:pt x="582276" y="458395"/>
                </a:lnTo>
                <a:lnTo>
                  <a:pt x="575303" y="468736"/>
                </a:lnTo>
                <a:lnTo>
                  <a:pt x="564960" y="475708"/>
                </a:lnTo>
                <a:lnTo>
                  <a:pt x="552295" y="478264"/>
                </a:lnTo>
                <a:lnTo>
                  <a:pt x="32537" y="478264"/>
                </a:lnTo>
                <a:lnTo>
                  <a:pt x="19872" y="475708"/>
                </a:lnTo>
                <a:lnTo>
                  <a:pt x="9530" y="468736"/>
                </a:lnTo>
                <a:lnTo>
                  <a:pt x="2556" y="458395"/>
                </a:lnTo>
                <a:lnTo>
                  <a:pt x="0" y="445733"/>
                </a:lnTo>
                <a:lnTo>
                  <a:pt x="0" y="32531"/>
                </a:lnTo>
                <a:close/>
              </a:path>
            </a:pathLst>
          </a:custGeom>
          <a:ln w="19028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706312" y="3876144"/>
            <a:ext cx="435609" cy="33528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 indent="53975">
              <a:lnSpc>
                <a:spcPts val="800"/>
              </a:lnSpc>
              <a:spcBef>
                <a:spcPts val="160"/>
              </a:spcBef>
            </a:pP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vCloud  Service  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Pr</a:t>
            </a: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o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v</a:t>
            </a: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id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ers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704399" y="4646700"/>
            <a:ext cx="438926" cy="208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703228" y="5287359"/>
            <a:ext cx="441271" cy="2088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934910" y="3809538"/>
            <a:ext cx="584835" cy="2067560"/>
          </a:xfrm>
          <a:custGeom>
            <a:avLst/>
            <a:gdLst/>
            <a:ahLst/>
            <a:cxnLst/>
            <a:rect l="l" t="t" r="r" b="b"/>
            <a:pathLst>
              <a:path w="584834" h="2067560">
                <a:moveTo>
                  <a:pt x="0" y="39772"/>
                </a:moveTo>
                <a:lnTo>
                  <a:pt x="3126" y="24291"/>
                </a:lnTo>
                <a:lnTo>
                  <a:pt x="11651" y="11649"/>
                </a:lnTo>
                <a:lnTo>
                  <a:pt x="24296" y="3125"/>
                </a:lnTo>
                <a:lnTo>
                  <a:pt x="39780" y="0"/>
                </a:lnTo>
                <a:lnTo>
                  <a:pt x="545052" y="0"/>
                </a:lnTo>
                <a:lnTo>
                  <a:pt x="560537" y="3125"/>
                </a:lnTo>
                <a:lnTo>
                  <a:pt x="573181" y="11649"/>
                </a:lnTo>
                <a:lnTo>
                  <a:pt x="581707" y="24291"/>
                </a:lnTo>
                <a:lnTo>
                  <a:pt x="584833" y="39772"/>
                </a:lnTo>
                <a:lnTo>
                  <a:pt x="584833" y="2027638"/>
                </a:lnTo>
                <a:lnTo>
                  <a:pt x="581707" y="2043119"/>
                </a:lnTo>
                <a:lnTo>
                  <a:pt x="573181" y="2055761"/>
                </a:lnTo>
                <a:lnTo>
                  <a:pt x="560537" y="2064285"/>
                </a:lnTo>
                <a:lnTo>
                  <a:pt x="545052" y="2067410"/>
                </a:lnTo>
                <a:lnTo>
                  <a:pt x="39780" y="2067410"/>
                </a:lnTo>
                <a:lnTo>
                  <a:pt x="24296" y="2064285"/>
                </a:lnTo>
                <a:lnTo>
                  <a:pt x="11651" y="2055761"/>
                </a:lnTo>
                <a:lnTo>
                  <a:pt x="3126" y="2043119"/>
                </a:lnTo>
                <a:lnTo>
                  <a:pt x="0" y="2027638"/>
                </a:lnTo>
                <a:lnTo>
                  <a:pt x="0" y="39772"/>
                </a:lnTo>
                <a:close/>
              </a:path>
            </a:pathLst>
          </a:custGeom>
          <a:ln w="19030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934910" y="3809538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4" h="478789">
                <a:moveTo>
                  <a:pt x="0" y="32531"/>
                </a:moveTo>
                <a:lnTo>
                  <a:pt x="2556" y="19868"/>
                </a:lnTo>
                <a:lnTo>
                  <a:pt x="9529" y="9528"/>
                </a:lnTo>
                <a:lnTo>
                  <a:pt x="19872" y="2556"/>
                </a:lnTo>
                <a:lnTo>
                  <a:pt x="32537" y="0"/>
                </a:lnTo>
                <a:lnTo>
                  <a:pt x="552295" y="0"/>
                </a:lnTo>
                <a:lnTo>
                  <a:pt x="564960" y="2556"/>
                </a:lnTo>
                <a:lnTo>
                  <a:pt x="575303" y="9528"/>
                </a:lnTo>
                <a:lnTo>
                  <a:pt x="582276" y="19868"/>
                </a:lnTo>
                <a:lnTo>
                  <a:pt x="584833" y="32531"/>
                </a:lnTo>
                <a:lnTo>
                  <a:pt x="584833" y="445733"/>
                </a:lnTo>
                <a:lnTo>
                  <a:pt x="582276" y="458395"/>
                </a:lnTo>
                <a:lnTo>
                  <a:pt x="575303" y="468736"/>
                </a:lnTo>
                <a:lnTo>
                  <a:pt x="564960" y="475708"/>
                </a:lnTo>
                <a:lnTo>
                  <a:pt x="552295" y="478264"/>
                </a:lnTo>
                <a:lnTo>
                  <a:pt x="32537" y="478264"/>
                </a:lnTo>
                <a:lnTo>
                  <a:pt x="19872" y="475708"/>
                </a:lnTo>
                <a:lnTo>
                  <a:pt x="9529" y="468736"/>
                </a:lnTo>
                <a:lnTo>
                  <a:pt x="2556" y="458395"/>
                </a:lnTo>
                <a:lnTo>
                  <a:pt x="0" y="445733"/>
                </a:lnTo>
                <a:lnTo>
                  <a:pt x="0" y="32531"/>
                </a:lnTo>
                <a:close/>
              </a:path>
            </a:pathLst>
          </a:custGeom>
          <a:ln w="19028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073976" y="3876144"/>
            <a:ext cx="307340" cy="33528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just" marL="12700" marR="5080" indent="22225">
              <a:lnSpc>
                <a:spcPts val="800"/>
              </a:lnSpc>
              <a:spcBef>
                <a:spcPts val="160"/>
              </a:spcBef>
            </a:pP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Other  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Hy</a:t>
            </a: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p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er-  </a:t>
            </a: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visors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89692" y="4505866"/>
            <a:ext cx="275269" cy="2819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82278" y="5007847"/>
            <a:ext cx="290095" cy="3944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41901" y="5613815"/>
            <a:ext cx="370850" cy="11494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83177" y="3809538"/>
            <a:ext cx="584835" cy="2067560"/>
          </a:xfrm>
          <a:custGeom>
            <a:avLst/>
            <a:gdLst/>
            <a:ahLst/>
            <a:cxnLst/>
            <a:rect l="l" t="t" r="r" b="b"/>
            <a:pathLst>
              <a:path w="584834" h="2067560">
                <a:moveTo>
                  <a:pt x="0" y="39772"/>
                </a:moveTo>
                <a:lnTo>
                  <a:pt x="3126" y="24291"/>
                </a:lnTo>
                <a:lnTo>
                  <a:pt x="11651" y="11649"/>
                </a:lnTo>
                <a:lnTo>
                  <a:pt x="24295" y="3125"/>
                </a:lnTo>
                <a:lnTo>
                  <a:pt x="39780" y="0"/>
                </a:lnTo>
                <a:lnTo>
                  <a:pt x="545053" y="0"/>
                </a:lnTo>
                <a:lnTo>
                  <a:pt x="560537" y="3125"/>
                </a:lnTo>
                <a:lnTo>
                  <a:pt x="573181" y="11649"/>
                </a:lnTo>
                <a:lnTo>
                  <a:pt x="581706" y="24291"/>
                </a:lnTo>
                <a:lnTo>
                  <a:pt x="584832" y="39772"/>
                </a:lnTo>
                <a:lnTo>
                  <a:pt x="584832" y="2027638"/>
                </a:lnTo>
                <a:lnTo>
                  <a:pt x="581706" y="2043119"/>
                </a:lnTo>
                <a:lnTo>
                  <a:pt x="573181" y="2055761"/>
                </a:lnTo>
                <a:lnTo>
                  <a:pt x="560537" y="2064285"/>
                </a:lnTo>
                <a:lnTo>
                  <a:pt x="545053" y="2067410"/>
                </a:lnTo>
                <a:lnTo>
                  <a:pt x="39780" y="2067410"/>
                </a:lnTo>
                <a:lnTo>
                  <a:pt x="24295" y="2064285"/>
                </a:lnTo>
                <a:lnTo>
                  <a:pt x="11651" y="2055761"/>
                </a:lnTo>
                <a:lnTo>
                  <a:pt x="3126" y="2043119"/>
                </a:lnTo>
                <a:lnTo>
                  <a:pt x="0" y="2027638"/>
                </a:lnTo>
                <a:lnTo>
                  <a:pt x="0" y="39772"/>
                </a:lnTo>
                <a:close/>
              </a:path>
            </a:pathLst>
          </a:custGeom>
          <a:ln w="19030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83177" y="3809539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4" h="478789">
                <a:moveTo>
                  <a:pt x="552296" y="0"/>
                </a:moveTo>
                <a:lnTo>
                  <a:pt x="32537" y="0"/>
                </a:lnTo>
                <a:lnTo>
                  <a:pt x="19872" y="2556"/>
                </a:lnTo>
                <a:lnTo>
                  <a:pt x="9530" y="9528"/>
                </a:lnTo>
                <a:lnTo>
                  <a:pt x="2557" y="19868"/>
                </a:lnTo>
                <a:lnTo>
                  <a:pt x="0" y="32531"/>
                </a:lnTo>
                <a:lnTo>
                  <a:pt x="0" y="445731"/>
                </a:lnTo>
                <a:lnTo>
                  <a:pt x="2557" y="458394"/>
                </a:lnTo>
                <a:lnTo>
                  <a:pt x="9530" y="468735"/>
                </a:lnTo>
                <a:lnTo>
                  <a:pt x="19872" y="475707"/>
                </a:lnTo>
                <a:lnTo>
                  <a:pt x="32537" y="478264"/>
                </a:lnTo>
                <a:lnTo>
                  <a:pt x="552296" y="478264"/>
                </a:lnTo>
                <a:lnTo>
                  <a:pt x="564961" y="475707"/>
                </a:lnTo>
                <a:lnTo>
                  <a:pt x="575303" y="468735"/>
                </a:lnTo>
                <a:lnTo>
                  <a:pt x="582276" y="458394"/>
                </a:lnTo>
                <a:lnTo>
                  <a:pt x="584833" y="445731"/>
                </a:lnTo>
                <a:lnTo>
                  <a:pt x="584833" y="32531"/>
                </a:lnTo>
                <a:lnTo>
                  <a:pt x="582276" y="19868"/>
                </a:lnTo>
                <a:lnTo>
                  <a:pt x="575303" y="9528"/>
                </a:lnTo>
                <a:lnTo>
                  <a:pt x="564961" y="2556"/>
                </a:lnTo>
                <a:lnTo>
                  <a:pt x="552296" y="0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83177" y="3809538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4" h="478789">
                <a:moveTo>
                  <a:pt x="0" y="32531"/>
                </a:moveTo>
                <a:lnTo>
                  <a:pt x="2556" y="19868"/>
                </a:lnTo>
                <a:lnTo>
                  <a:pt x="9530" y="9528"/>
                </a:lnTo>
                <a:lnTo>
                  <a:pt x="19872" y="2556"/>
                </a:lnTo>
                <a:lnTo>
                  <a:pt x="32537" y="0"/>
                </a:lnTo>
                <a:lnTo>
                  <a:pt x="552295" y="0"/>
                </a:lnTo>
                <a:lnTo>
                  <a:pt x="564960" y="2556"/>
                </a:lnTo>
                <a:lnTo>
                  <a:pt x="575302" y="9528"/>
                </a:lnTo>
                <a:lnTo>
                  <a:pt x="582275" y="19868"/>
                </a:lnTo>
                <a:lnTo>
                  <a:pt x="584832" y="32531"/>
                </a:lnTo>
                <a:lnTo>
                  <a:pt x="584832" y="445733"/>
                </a:lnTo>
                <a:lnTo>
                  <a:pt x="582275" y="458395"/>
                </a:lnTo>
                <a:lnTo>
                  <a:pt x="575302" y="468736"/>
                </a:lnTo>
                <a:lnTo>
                  <a:pt x="564960" y="475708"/>
                </a:lnTo>
                <a:lnTo>
                  <a:pt x="552295" y="478264"/>
                </a:lnTo>
                <a:lnTo>
                  <a:pt x="32537" y="478264"/>
                </a:lnTo>
                <a:lnTo>
                  <a:pt x="19872" y="475708"/>
                </a:lnTo>
                <a:lnTo>
                  <a:pt x="9530" y="468736"/>
                </a:lnTo>
                <a:lnTo>
                  <a:pt x="2556" y="458395"/>
                </a:lnTo>
                <a:lnTo>
                  <a:pt x="0" y="445733"/>
                </a:lnTo>
                <a:lnTo>
                  <a:pt x="0" y="32531"/>
                </a:lnTo>
                <a:close/>
              </a:path>
            </a:pathLst>
          </a:custGeom>
          <a:ln w="19028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358044" y="3876144"/>
            <a:ext cx="435609" cy="33528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ctr" marL="12700" marR="5080" indent="-635">
              <a:lnSpc>
                <a:spcPts val="800"/>
              </a:lnSpc>
              <a:spcBef>
                <a:spcPts val="160"/>
              </a:spcBef>
            </a:pP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Other  Service  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Pr</a:t>
            </a: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o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v</a:t>
            </a: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id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ers</a:t>
            </a:r>
            <a:endParaRPr sz="7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60671" y="4651251"/>
            <a:ext cx="429846" cy="19199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62353" y="5248866"/>
            <a:ext cx="426482" cy="2291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745909" y="4896897"/>
            <a:ext cx="313754" cy="2522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676697" y="2701636"/>
            <a:ext cx="7053347" cy="11720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814929" y="2780563"/>
            <a:ext cx="6775450" cy="1012190"/>
          </a:xfrm>
          <a:custGeom>
            <a:avLst/>
            <a:gdLst/>
            <a:ahLst/>
            <a:cxnLst/>
            <a:rect l="l" t="t" r="r" b="b"/>
            <a:pathLst>
              <a:path w="6775450" h="1012189">
                <a:moveTo>
                  <a:pt x="6718247" y="0"/>
                </a:moveTo>
                <a:lnTo>
                  <a:pt x="56614" y="0"/>
                </a:lnTo>
                <a:lnTo>
                  <a:pt x="34577" y="4448"/>
                </a:lnTo>
                <a:lnTo>
                  <a:pt x="16581" y="16578"/>
                </a:lnTo>
                <a:lnTo>
                  <a:pt x="4448" y="34570"/>
                </a:lnTo>
                <a:lnTo>
                  <a:pt x="0" y="56602"/>
                </a:lnTo>
                <a:lnTo>
                  <a:pt x="0" y="955252"/>
                </a:lnTo>
                <a:lnTo>
                  <a:pt x="4448" y="977284"/>
                </a:lnTo>
                <a:lnTo>
                  <a:pt x="16581" y="995276"/>
                </a:lnTo>
                <a:lnTo>
                  <a:pt x="34577" y="1007407"/>
                </a:lnTo>
                <a:lnTo>
                  <a:pt x="56614" y="1011855"/>
                </a:lnTo>
                <a:lnTo>
                  <a:pt x="6718247" y="1011855"/>
                </a:lnTo>
                <a:lnTo>
                  <a:pt x="6740284" y="1007407"/>
                </a:lnTo>
                <a:lnTo>
                  <a:pt x="6758280" y="995276"/>
                </a:lnTo>
                <a:lnTo>
                  <a:pt x="6770413" y="977284"/>
                </a:lnTo>
                <a:lnTo>
                  <a:pt x="6774861" y="955252"/>
                </a:lnTo>
                <a:lnTo>
                  <a:pt x="6774861" y="56602"/>
                </a:lnTo>
                <a:lnTo>
                  <a:pt x="6770413" y="34570"/>
                </a:lnTo>
                <a:lnTo>
                  <a:pt x="6758280" y="16578"/>
                </a:lnTo>
                <a:lnTo>
                  <a:pt x="6740284" y="4448"/>
                </a:lnTo>
                <a:lnTo>
                  <a:pt x="6718247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5067227" y="2830106"/>
            <a:ext cx="227520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vCloud Automation</a:t>
            </a:r>
            <a:r>
              <a:rPr dirty="0" sz="1400" spc="-7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Center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449780" y="3133898"/>
            <a:ext cx="1242752" cy="48213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500027" y="3161101"/>
            <a:ext cx="1141831" cy="38053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500027" y="3161101"/>
            <a:ext cx="1142365" cy="381000"/>
          </a:xfrm>
          <a:custGeom>
            <a:avLst/>
            <a:gdLst/>
            <a:ahLst/>
            <a:cxnLst/>
            <a:rect l="l" t="t" r="r" b="b"/>
            <a:pathLst>
              <a:path w="1142364" h="381000">
                <a:moveTo>
                  <a:pt x="0" y="63424"/>
                </a:moveTo>
                <a:lnTo>
                  <a:pt x="4985" y="38736"/>
                </a:lnTo>
                <a:lnTo>
                  <a:pt x="18580" y="18576"/>
                </a:lnTo>
                <a:lnTo>
                  <a:pt x="38743" y="4984"/>
                </a:lnTo>
                <a:lnTo>
                  <a:pt x="63436" y="0"/>
                </a:lnTo>
                <a:lnTo>
                  <a:pt x="1078394" y="0"/>
                </a:lnTo>
                <a:lnTo>
                  <a:pt x="1103086" y="4984"/>
                </a:lnTo>
                <a:lnTo>
                  <a:pt x="1123250" y="18576"/>
                </a:lnTo>
                <a:lnTo>
                  <a:pt x="1136845" y="38736"/>
                </a:lnTo>
                <a:lnTo>
                  <a:pt x="1141830" y="63424"/>
                </a:lnTo>
                <a:lnTo>
                  <a:pt x="1141830" y="317114"/>
                </a:lnTo>
                <a:lnTo>
                  <a:pt x="1136845" y="341801"/>
                </a:lnTo>
                <a:lnTo>
                  <a:pt x="1123250" y="361961"/>
                </a:lnTo>
                <a:lnTo>
                  <a:pt x="1103086" y="375553"/>
                </a:lnTo>
                <a:lnTo>
                  <a:pt x="1078394" y="380538"/>
                </a:lnTo>
                <a:lnTo>
                  <a:pt x="63436" y="380538"/>
                </a:lnTo>
                <a:lnTo>
                  <a:pt x="38743" y="375553"/>
                </a:lnTo>
                <a:lnTo>
                  <a:pt x="18580" y="361961"/>
                </a:lnTo>
                <a:lnTo>
                  <a:pt x="4985" y="341801"/>
                </a:lnTo>
                <a:lnTo>
                  <a:pt x="0" y="317114"/>
                </a:lnTo>
                <a:lnTo>
                  <a:pt x="0" y="63424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874244" y="4302715"/>
            <a:ext cx="761365" cy="1574800"/>
          </a:xfrm>
          <a:custGeom>
            <a:avLst/>
            <a:gdLst/>
            <a:ahLst/>
            <a:cxnLst/>
            <a:rect l="l" t="t" r="r" b="b"/>
            <a:pathLst>
              <a:path w="761365" h="1574800">
                <a:moveTo>
                  <a:pt x="0" y="51768"/>
                </a:moveTo>
                <a:lnTo>
                  <a:pt x="4068" y="31617"/>
                </a:lnTo>
                <a:lnTo>
                  <a:pt x="15165" y="15162"/>
                </a:lnTo>
                <a:lnTo>
                  <a:pt x="31623" y="4068"/>
                </a:lnTo>
                <a:lnTo>
                  <a:pt x="51778" y="0"/>
                </a:lnTo>
                <a:lnTo>
                  <a:pt x="709442" y="0"/>
                </a:lnTo>
                <a:lnTo>
                  <a:pt x="729596" y="4068"/>
                </a:lnTo>
                <a:lnTo>
                  <a:pt x="746054" y="15162"/>
                </a:lnTo>
                <a:lnTo>
                  <a:pt x="757151" y="31617"/>
                </a:lnTo>
                <a:lnTo>
                  <a:pt x="761220" y="51768"/>
                </a:lnTo>
                <a:lnTo>
                  <a:pt x="761220" y="1522465"/>
                </a:lnTo>
                <a:lnTo>
                  <a:pt x="757151" y="1542615"/>
                </a:lnTo>
                <a:lnTo>
                  <a:pt x="746054" y="1559070"/>
                </a:lnTo>
                <a:lnTo>
                  <a:pt x="729596" y="1570165"/>
                </a:lnTo>
                <a:lnTo>
                  <a:pt x="709442" y="1574233"/>
                </a:lnTo>
                <a:lnTo>
                  <a:pt x="51778" y="1574233"/>
                </a:lnTo>
                <a:lnTo>
                  <a:pt x="31623" y="1570165"/>
                </a:lnTo>
                <a:lnTo>
                  <a:pt x="15165" y="1559070"/>
                </a:lnTo>
                <a:lnTo>
                  <a:pt x="4068" y="1542615"/>
                </a:lnTo>
                <a:lnTo>
                  <a:pt x="0" y="1522465"/>
                </a:lnTo>
                <a:lnTo>
                  <a:pt x="0" y="51768"/>
                </a:lnTo>
                <a:close/>
              </a:path>
            </a:pathLst>
          </a:custGeom>
          <a:ln w="19029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8968055" y="4444708"/>
            <a:ext cx="578485" cy="1332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1465">
              <a:lnSpc>
                <a:spcPct val="142700"/>
              </a:lnSpc>
              <a:spcBef>
                <a:spcPts val="100"/>
              </a:spcBef>
            </a:pP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CMDB  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DNS  </a:t>
            </a: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IPAM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ts val="800"/>
              </a:lnSpc>
              <a:spcBef>
                <a:spcPts val="415"/>
              </a:spcBef>
            </a:pP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Load  balancers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38700"/>
              </a:lnSpc>
              <a:spcBef>
                <a:spcPts val="10"/>
              </a:spcBef>
            </a:pP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Service</a:t>
            </a:r>
            <a:r>
              <a:rPr dirty="0" sz="700" spc="-70" b="1">
                <a:solidFill>
                  <a:srgbClr val="003D79"/>
                </a:solidFill>
                <a:latin typeface="Arial"/>
                <a:cs typeface="Arial"/>
              </a:rPr>
              <a:t> 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Desk  </a:t>
            </a: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Monitoring  Databases  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Etc.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874244" y="3846071"/>
            <a:ext cx="761365" cy="478790"/>
          </a:xfrm>
          <a:custGeom>
            <a:avLst/>
            <a:gdLst/>
            <a:ahLst/>
            <a:cxnLst/>
            <a:rect l="l" t="t" r="r" b="b"/>
            <a:pathLst>
              <a:path w="761365" h="478789">
                <a:moveTo>
                  <a:pt x="728682" y="0"/>
                </a:moveTo>
                <a:lnTo>
                  <a:pt x="32537" y="0"/>
                </a:lnTo>
                <a:lnTo>
                  <a:pt x="19872" y="2556"/>
                </a:lnTo>
                <a:lnTo>
                  <a:pt x="9529" y="9528"/>
                </a:lnTo>
                <a:lnTo>
                  <a:pt x="2556" y="19868"/>
                </a:lnTo>
                <a:lnTo>
                  <a:pt x="0" y="32531"/>
                </a:lnTo>
                <a:lnTo>
                  <a:pt x="0" y="445731"/>
                </a:lnTo>
                <a:lnTo>
                  <a:pt x="2556" y="458394"/>
                </a:lnTo>
                <a:lnTo>
                  <a:pt x="9529" y="468735"/>
                </a:lnTo>
                <a:lnTo>
                  <a:pt x="19872" y="475707"/>
                </a:lnTo>
                <a:lnTo>
                  <a:pt x="32537" y="478264"/>
                </a:lnTo>
                <a:lnTo>
                  <a:pt x="728682" y="478264"/>
                </a:lnTo>
                <a:lnTo>
                  <a:pt x="741348" y="475707"/>
                </a:lnTo>
                <a:lnTo>
                  <a:pt x="751690" y="468735"/>
                </a:lnTo>
                <a:lnTo>
                  <a:pt x="758663" y="458394"/>
                </a:lnTo>
                <a:lnTo>
                  <a:pt x="761220" y="445731"/>
                </a:lnTo>
                <a:lnTo>
                  <a:pt x="761220" y="32531"/>
                </a:lnTo>
                <a:lnTo>
                  <a:pt x="758663" y="19868"/>
                </a:lnTo>
                <a:lnTo>
                  <a:pt x="751690" y="9528"/>
                </a:lnTo>
                <a:lnTo>
                  <a:pt x="741348" y="2556"/>
                </a:lnTo>
                <a:lnTo>
                  <a:pt x="728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874244" y="3846071"/>
            <a:ext cx="761365" cy="478790"/>
          </a:xfrm>
          <a:custGeom>
            <a:avLst/>
            <a:gdLst/>
            <a:ahLst/>
            <a:cxnLst/>
            <a:rect l="l" t="t" r="r" b="b"/>
            <a:pathLst>
              <a:path w="761365" h="478789">
                <a:moveTo>
                  <a:pt x="0" y="32531"/>
                </a:moveTo>
                <a:lnTo>
                  <a:pt x="2556" y="19868"/>
                </a:lnTo>
                <a:lnTo>
                  <a:pt x="9529" y="9528"/>
                </a:lnTo>
                <a:lnTo>
                  <a:pt x="19872" y="2556"/>
                </a:lnTo>
                <a:lnTo>
                  <a:pt x="32537" y="0"/>
                </a:lnTo>
                <a:lnTo>
                  <a:pt x="728682" y="0"/>
                </a:lnTo>
                <a:lnTo>
                  <a:pt x="741347" y="2556"/>
                </a:lnTo>
                <a:lnTo>
                  <a:pt x="751690" y="9528"/>
                </a:lnTo>
                <a:lnTo>
                  <a:pt x="758663" y="19868"/>
                </a:lnTo>
                <a:lnTo>
                  <a:pt x="761220" y="32531"/>
                </a:lnTo>
                <a:lnTo>
                  <a:pt x="761220" y="445733"/>
                </a:lnTo>
                <a:lnTo>
                  <a:pt x="758663" y="458395"/>
                </a:lnTo>
                <a:lnTo>
                  <a:pt x="751690" y="468736"/>
                </a:lnTo>
                <a:lnTo>
                  <a:pt x="741347" y="475708"/>
                </a:lnTo>
                <a:lnTo>
                  <a:pt x="728682" y="478264"/>
                </a:lnTo>
                <a:lnTo>
                  <a:pt x="32537" y="478264"/>
                </a:lnTo>
                <a:lnTo>
                  <a:pt x="19872" y="475708"/>
                </a:lnTo>
                <a:lnTo>
                  <a:pt x="9529" y="468736"/>
                </a:lnTo>
                <a:lnTo>
                  <a:pt x="2556" y="458395"/>
                </a:lnTo>
                <a:lnTo>
                  <a:pt x="0" y="445733"/>
                </a:lnTo>
                <a:lnTo>
                  <a:pt x="0" y="32531"/>
                </a:lnTo>
                <a:close/>
              </a:path>
            </a:pathLst>
          </a:custGeom>
          <a:ln w="19027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8969947" y="3912677"/>
            <a:ext cx="568325" cy="33528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algn="ctr" marL="12700" marR="5080" indent="-635">
              <a:lnSpc>
                <a:spcPts val="800"/>
              </a:lnSpc>
              <a:spcBef>
                <a:spcPts val="160"/>
              </a:spcBef>
            </a:pP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Other  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Ma</a:t>
            </a: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n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a</a:t>
            </a: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g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eme</a:t>
            </a:r>
            <a:r>
              <a:rPr dirty="0" sz="700" spc="-5" b="1">
                <a:solidFill>
                  <a:srgbClr val="003D79"/>
                </a:solidFill>
                <a:latin typeface="Arial"/>
                <a:cs typeface="Arial"/>
              </a:rPr>
              <a:t>n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t  </a:t>
            </a:r>
            <a:r>
              <a:rPr dirty="0" sz="700" b="1">
                <a:solidFill>
                  <a:srgbClr val="003D79"/>
                </a:solidFill>
                <a:latin typeface="Arial"/>
                <a:cs typeface="Arial"/>
              </a:rPr>
              <a:t>Systems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175566" y="3740726"/>
            <a:ext cx="698268" cy="2231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226779" y="3769962"/>
            <a:ext cx="594607" cy="213101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226778" y="3769962"/>
            <a:ext cx="594995" cy="2131060"/>
          </a:xfrm>
          <a:custGeom>
            <a:avLst/>
            <a:gdLst/>
            <a:ahLst/>
            <a:cxnLst/>
            <a:rect l="l" t="t" r="r" b="b"/>
            <a:pathLst>
              <a:path w="594995" h="2131060">
                <a:moveTo>
                  <a:pt x="99103" y="2131013"/>
                </a:moveTo>
                <a:lnTo>
                  <a:pt x="60527" y="2123227"/>
                </a:lnTo>
                <a:lnTo>
                  <a:pt x="29026" y="2101992"/>
                </a:lnTo>
                <a:lnTo>
                  <a:pt x="7788" y="2070497"/>
                </a:lnTo>
                <a:lnTo>
                  <a:pt x="0" y="2031929"/>
                </a:lnTo>
                <a:lnTo>
                  <a:pt x="0" y="99084"/>
                </a:lnTo>
                <a:lnTo>
                  <a:pt x="7788" y="60516"/>
                </a:lnTo>
                <a:lnTo>
                  <a:pt x="29026" y="29021"/>
                </a:lnTo>
                <a:lnTo>
                  <a:pt x="60527" y="7786"/>
                </a:lnTo>
                <a:lnTo>
                  <a:pt x="99103" y="0"/>
                </a:lnTo>
                <a:lnTo>
                  <a:pt x="495503" y="0"/>
                </a:lnTo>
                <a:lnTo>
                  <a:pt x="534079" y="7786"/>
                </a:lnTo>
                <a:lnTo>
                  <a:pt x="565580" y="29021"/>
                </a:lnTo>
                <a:lnTo>
                  <a:pt x="586819" y="60516"/>
                </a:lnTo>
                <a:lnTo>
                  <a:pt x="594607" y="99084"/>
                </a:lnTo>
                <a:lnTo>
                  <a:pt x="594607" y="2031929"/>
                </a:lnTo>
                <a:lnTo>
                  <a:pt x="586819" y="2070497"/>
                </a:lnTo>
                <a:lnTo>
                  <a:pt x="565580" y="2101992"/>
                </a:lnTo>
                <a:lnTo>
                  <a:pt x="534079" y="2123227"/>
                </a:lnTo>
                <a:lnTo>
                  <a:pt x="495503" y="2131013"/>
                </a:lnTo>
                <a:lnTo>
                  <a:pt x="99103" y="2131013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8305603" y="4236512"/>
            <a:ext cx="427355" cy="1101725"/>
          </a:xfrm>
          <a:prstGeom prst="rect">
            <a:avLst/>
          </a:prstGeom>
        </p:spPr>
        <p:txBody>
          <a:bodyPr wrap="square" lIns="0" tIns="10795" rIns="0" bIns="0" rtlCol="0" vert="vert270">
            <a:spAutoFit/>
          </a:bodyPr>
          <a:lstStyle/>
          <a:p>
            <a:pPr marL="12700" marR="5080" indent="207010">
              <a:lnSpc>
                <a:spcPts val="1600"/>
              </a:lnSpc>
              <a:spcBef>
                <a:spcPts val="85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vCe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er 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rc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821380" y="3133898"/>
            <a:ext cx="1242752" cy="48213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870224" y="3161101"/>
            <a:ext cx="1141831" cy="3805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870223" y="3161101"/>
            <a:ext cx="1142365" cy="381000"/>
          </a:xfrm>
          <a:custGeom>
            <a:avLst/>
            <a:gdLst/>
            <a:ahLst/>
            <a:cxnLst/>
            <a:rect l="l" t="t" r="r" b="b"/>
            <a:pathLst>
              <a:path w="1142364" h="381000">
                <a:moveTo>
                  <a:pt x="0" y="63424"/>
                </a:moveTo>
                <a:lnTo>
                  <a:pt x="4985" y="38736"/>
                </a:lnTo>
                <a:lnTo>
                  <a:pt x="18580" y="18576"/>
                </a:lnTo>
                <a:lnTo>
                  <a:pt x="38743" y="4984"/>
                </a:lnTo>
                <a:lnTo>
                  <a:pt x="63436" y="0"/>
                </a:lnTo>
                <a:lnTo>
                  <a:pt x="1078394" y="0"/>
                </a:lnTo>
                <a:lnTo>
                  <a:pt x="1103086" y="4984"/>
                </a:lnTo>
                <a:lnTo>
                  <a:pt x="1123250" y="18576"/>
                </a:lnTo>
                <a:lnTo>
                  <a:pt x="1136845" y="38736"/>
                </a:lnTo>
                <a:lnTo>
                  <a:pt x="1141831" y="63424"/>
                </a:lnTo>
                <a:lnTo>
                  <a:pt x="1141831" y="317114"/>
                </a:lnTo>
                <a:lnTo>
                  <a:pt x="1136845" y="341801"/>
                </a:lnTo>
                <a:lnTo>
                  <a:pt x="1123250" y="361961"/>
                </a:lnTo>
                <a:lnTo>
                  <a:pt x="1103086" y="375553"/>
                </a:lnTo>
                <a:lnTo>
                  <a:pt x="1078394" y="380538"/>
                </a:lnTo>
                <a:lnTo>
                  <a:pt x="63436" y="380538"/>
                </a:lnTo>
                <a:lnTo>
                  <a:pt x="38743" y="375553"/>
                </a:lnTo>
                <a:lnTo>
                  <a:pt x="18580" y="361961"/>
                </a:lnTo>
                <a:lnTo>
                  <a:pt x="4985" y="341801"/>
                </a:lnTo>
                <a:lnTo>
                  <a:pt x="0" y="317114"/>
                </a:lnTo>
                <a:lnTo>
                  <a:pt x="0" y="63424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188824" y="3133898"/>
            <a:ext cx="1242752" cy="48213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240421" y="3161101"/>
            <a:ext cx="1141830" cy="38053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240421" y="3161101"/>
            <a:ext cx="1142365" cy="381000"/>
          </a:xfrm>
          <a:custGeom>
            <a:avLst/>
            <a:gdLst/>
            <a:ahLst/>
            <a:cxnLst/>
            <a:rect l="l" t="t" r="r" b="b"/>
            <a:pathLst>
              <a:path w="1142365" h="381000">
                <a:moveTo>
                  <a:pt x="0" y="63424"/>
                </a:moveTo>
                <a:lnTo>
                  <a:pt x="4985" y="38736"/>
                </a:lnTo>
                <a:lnTo>
                  <a:pt x="18580" y="18576"/>
                </a:lnTo>
                <a:lnTo>
                  <a:pt x="38743" y="4984"/>
                </a:lnTo>
                <a:lnTo>
                  <a:pt x="63436" y="0"/>
                </a:lnTo>
                <a:lnTo>
                  <a:pt x="1078395" y="0"/>
                </a:lnTo>
                <a:lnTo>
                  <a:pt x="1103087" y="4984"/>
                </a:lnTo>
                <a:lnTo>
                  <a:pt x="1123251" y="18576"/>
                </a:lnTo>
                <a:lnTo>
                  <a:pt x="1136845" y="38736"/>
                </a:lnTo>
                <a:lnTo>
                  <a:pt x="1141831" y="63424"/>
                </a:lnTo>
                <a:lnTo>
                  <a:pt x="1141831" y="317114"/>
                </a:lnTo>
                <a:lnTo>
                  <a:pt x="1136845" y="341801"/>
                </a:lnTo>
                <a:lnTo>
                  <a:pt x="1123251" y="361961"/>
                </a:lnTo>
                <a:lnTo>
                  <a:pt x="1103087" y="375553"/>
                </a:lnTo>
                <a:lnTo>
                  <a:pt x="1078395" y="380538"/>
                </a:lnTo>
                <a:lnTo>
                  <a:pt x="63436" y="380538"/>
                </a:lnTo>
                <a:lnTo>
                  <a:pt x="38743" y="375553"/>
                </a:lnTo>
                <a:lnTo>
                  <a:pt x="18580" y="361961"/>
                </a:lnTo>
                <a:lnTo>
                  <a:pt x="4985" y="341801"/>
                </a:lnTo>
                <a:lnTo>
                  <a:pt x="0" y="317114"/>
                </a:lnTo>
                <a:lnTo>
                  <a:pt x="0" y="63424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560424" y="3133898"/>
            <a:ext cx="1242752" cy="48213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610618" y="3161101"/>
            <a:ext cx="1141831" cy="38053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610618" y="3161101"/>
            <a:ext cx="1142365" cy="381000"/>
          </a:xfrm>
          <a:custGeom>
            <a:avLst/>
            <a:gdLst/>
            <a:ahLst/>
            <a:cxnLst/>
            <a:rect l="l" t="t" r="r" b="b"/>
            <a:pathLst>
              <a:path w="1142365" h="381000">
                <a:moveTo>
                  <a:pt x="0" y="63424"/>
                </a:moveTo>
                <a:lnTo>
                  <a:pt x="4985" y="38736"/>
                </a:lnTo>
                <a:lnTo>
                  <a:pt x="18579" y="18576"/>
                </a:lnTo>
                <a:lnTo>
                  <a:pt x="38743" y="4984"/>
                </a:lnTo>
                <a:lnTo>
                  <a:pt x="63435" y="0"/>
                </a:lnTo>
                <a:lnTo>
                  <a:pt x="1078394" y="0"/>
                </a:lnTo>
                <a:lnTo>
                  <a:pt x="1103087" y="4984"/>
                </a:lnTo>
                <a:lnTo>
                  <a:pt x="1123251" y="18576"/>
                </a:lnTo>
                <a:lnTo>
                  <a:pt x="1136845" y="38736"/>
                </a:lnTo>
                <a:lnTo>
                  <a:pt x="1141830" y="63424"/>
                </a:lnTo>
                <a:lnTo>
                  <a:pt x="1141830" y="317114"/>
                </a:lnTo>
                <a:lnTo>
                  <a:pt x="1136845" y="341801"/>
                </a:lnTo>
                <a:lnTo>
                  <a:pt x="1123251" y="361961"/>
                </a:lnTo>
                <a:lnTo>
                  <a:pt x="1103087" y="375553"/>
                </a:lnTo>
                <a:lnTo>
                  <a:pt x="1078394" y="380538"/>
                </a:lnTo>
                <a:lnTo>
                  <a:pt x="63435" y="380538"/>
                </a:lnTo>
                <a:lnTo>
                  <a:pt x="38743" y="375553"/>
                </a:lnTo>
                <a:lnTo>
                  <a:pt x="18579" y="361961"/>
                </a:lnTo>
                <a:lnTo>
                  <a:pt x="4985" y="341801"/>
                </a:lnTo>
                <a:lnTo>
                  <a:pt x="0" y="317114"/>
                </a:lnTo>
                <a:lnTo>
                  <a:pt x="0" y="63424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565737" y="917449"/>
            <a:ext cx="2952995" cy="16743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3878431" y="3212642"/>
            <a:ext cx="594995" cy="539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IaaS</a:t>
            </a:r>
            <a:endParaRPr sz="14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165"/>
              </a:spcBef>
            </a:pPr>
            <a:r>
              <a:rPr dirty="0" sz="1000" spc="-5">
                <a:solidFill>
                  <a:srgbClr val="333333"/>
                </a:solidFill>
                <a:latin typeface="Arial"/>
                <a:cs typeface="Arial"/>
              </a:rPr>
              <a:t>Approvals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94123" y="3574605"/>
            <a:ext cx="4838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333333"/>
                </a:solidFill>
                <a:latin typeface="Arial"/>
                <a:cs typeface="Arial"/>
              </a:rPr>
              <a:t>Security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209167" y="3212642"/>
            <a:ext cx="949325" cy="539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DaaS</a:t>
            </a:r>
            <a:endParaRPr sz="1400">
              <a:latin typeface="Arial"/>
              <a:cs typeface="Arial"/>
            </a:endParaRPr>
          </a:p>
          <a:p>
            <a:pPr marL="202565">
              <a:lnSpc>
                <a:spcPct val="100000"/>
              </a:lnSpc>
              <a:spcBef>
                <a:spcPts val="1165"/>
              </a:spcBef>
            </a:pPr>
            <a:r>
              <a:rPr dirty="0" sz="1000" spc="-5">
                <a:solidFill>
                  <a:srgbClr val="333333"/>
                </a:solidFill>
                <a:latin typeface="Arial"/>
                <a:cs typeface="Arial"/>
              </a:rPr>
              <a:t>Service</a:t>
            </a:r>
            <a:r>
              <a:rPr dirty="0" sz="10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333333"/>
                </a:solidFill>
                <a:latin typeface="Arial"/>
                <a:cs typeface="Arial"/>
              </a:rPr>
              <a:t>Tiers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379213" y="3212642"/>
            <a:ext cx="665480" cy="539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717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PaaS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000" spc="-5">
                <a:solidFill>
                  <a:srgbClr val="333333"/>
                </a:solidFill>
                <a:latin typeface="Arial"/>
                <a:cs typeface="Arial"/>
              </a:rPr>
              <a:t>Policies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063160" y="3212642"/>
            <a:ext cx="1351280" cy="539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XaaS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1000" spc="-5">
                <a:solidFill>
                  <a:srgbClr val="333333"/>
                </a:solidFill>
                <a:latin typeface="Arial"/>
                <a:cs typeface="Arial"/>
              </a:rPr>
              <a:t>Service</a:t>
            </a:r>
            <a:r>
              <a:rPr dirty="0" sz="1000" spc="-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333333"/>
                </a:solidFill>
                <a:latin typeface="Arial"/>
                <a:cs typeface="Arial"/>
              </a:rPr>
              <a:t>Blueprints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510442" y="3161101"/>
            <a:ext cx="557530" cy="381635"/>
          </a:xfrm>
          <a:custGeom>
            <a:avLst/>
            <a:gdLst/>
            <a:ahLst/>
            <a:cxnLst/>
            <a:rect l="l" t="t" r="r" b="b"/>
            <a:pathLst>
              <a:path w="557530" h="381635">
                <a:moveTo>
                  <a:pt x="366167" y="0"/>
                </a:moveTo>
                <a:lnTo>
                  <a:pt x="366167" y="95385"/>
                </a:lnTo>
                <a:lnTo>
                  <a:pt x="0" y="95385"/>
                </a:lnTo>
                <a:lnTo>
                  <a:pt x="0" y="286156"/>
                </a:lnTo>
                <a:lnTo>
                  <a:pt x="366167" y="286156"/>
                </a:lnTo>
                <a:lnTo>
                  <a:pt x="366167" y="381541"/>
                </a:lnTo>
                <a:lnTo>
                  <a:pt x="556975" y="190770"/>
                </a:lnTo>
                <a:lnTo>
                  <a:pt x="366167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510442" y="3161101"/>
            <a:ext cx="557530" cy="381635"/>
          </a:xfrm>
          <a:custGeom>
            <a:avLst/>
            <a:gdLst/>
            <a:ahLst/>
            <a:cxnLst/>
            <a:rect l="l" t="t" r="r" b="b"/>
            <a:pathLst>
              <a:path w="557530" h="381635">
                <a:moveTo>
                  <a:pt x="0" y="95385"/>
                </a:moveTo>
                <a:lnTo>
                  <a:pt x="366167" y="95385"/>
                </a:lnTo>
                <a:lnTo>
                  <a:pt x="366167" y="0"/>
                </a:lnTo>
                <a:lnTo>
                  <a:pt x="556974" y="190770"/>
                </a:lnTo>
                <a:lnTo>
                  <a:pt x="366167" y="381541"/>
                </a:lnTo>
                <a:lnTo>
                  <a:pt x="366167" y="286155"/>
                </a:lnTo>
                <a:lnTo>
                  <a:pt x="0" y="286155"/>
                </a:lnTo>
                <a:lnTo>
                  <a:pt x="0" y="95385"/>
                </a:lnTo>
                <a:close/>
              </a:path>
            </a:pathLst>
          </a:custGeom>
          <a:ln w="19028">
            <a:solidFill>
              <a:srgbClr val="007D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285303" y="3161101"/>
            <a:ext cx="557530" cy="381635"/>
          </a:xfrm>
          <a:custGeom>
            <a:avLst/>
            <a:gdLst/>
            <a:ahLst/>
            <a:cxnLst/>
            <a:rect l="l" t="t" r="r" b="b"/>
            <a:pathLst>
              <a:path w="557529" h="381635">
                <a:moveTo>
                  <a:pt x="190807" y="0"/>
                </a:moveTo>
                <a:lnTo>
                  <a:pt x="0" y="190770"/>
                </a:lnTo>
                <a:lnTo>
                  <a:pt x="190807" y="381541"/>
                </a:lnTo>
                <a:lnTo>
                  <a:pt x="190807" y="286156"/>
                </a:lnTo>
                <a:lnTo>
                  <a:pt x="556975" y="286156"/>
                </a:lnTo>
                <a:lnTo>
                  <a:pt x="556975" y="95385"/>
                </a:lnTo>
                <a:lnTo>
                  <a:pt x="190807" y="95385"/>
                </a:lnTo>
                <a:lnTo>
                  <a:pt x="190807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285304" y="3161101"/>
            <a:ext cx="557530" cy="381635"/>
          </a:xfrm>
          <a:custGeom>
            <a:avLst/>
            <a:gdLst/>
            <a:ahLst/>
            <a:cxnLst/>
            <a:rect l="l" t="t" r="r" b="b"/>
            <a:pathLst>
              <a:path w="557529" h="381635">
                <a:moveTo>
                  <a:pt x="556974" y="95385"/>
                </a:moveTo>
                <a:lnTo>
                  <a:pt x="190806" y="95385"/>
                </a:lnTo>
                <a:lnTo>
                  <a:pt x="190806" y="0"/>
                </a:lnTo>
                <a:lnTo>
                  <a:pt x="0" y="190770"/>
                </a:lnTo>
                <a:lnTo>
                  <a:pt x="190806" y="381541"/>
                </a:lnTo>
                <a:lnTo>
                  <a:pt x="190806" y="286155"/>
                </a:lnTo>
                <a:lnTo>
                  <a:pt x="556974" y="286155"/>
                </a:lnTo>
                <a:lnTo>
                  <a:pt x="556974" y="95385"/>
                </a:lnTo>
                <a:close/>
              </a:path>
            </a:pathLst>
          </a:custGeom>
          <a:ln w="19028">
            <a:solidFill>
              <a:srgbClr val="007D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764963" y="4590910"/>
            <a:ext cx="229066" cy="2790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3099" y="841341"/>
            <a:ext cx="8880599" cy="5320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20980" y="4430683"/>
            <a:ext cx="2207028" cy="1400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66136" y="4575896"/>
            <a:ext cx="1916430" cy="1109345"/>
          </a:xfrm>
          <a:custGeom>
            <a:avLst/>
            <a:gdLst/>
            <a:ahLst/>
            <a:cxnLst/>
            <a:rect l="l" t="t" r="r" b="b"/>
            <a:pathLst>
              <a:path w="1916429" h="1109345">
                <a:moveTo>
                  <a:pt x="1820599" y="536534"/>
                </a:moveTo>
                <a:lnTo>
                  <a:pt x="95449" y="536534"/>
                </a:lnTo>
                <a:lnTo>
                  <a:pt x="58296" y="544033"/>
                </a:lnTo>
                <a:lnTo>
                  <a:pt x="27956" y="564485"/>
                </a:lnTo>
                <a:lnTo>
                  <a:pt x="7500" y="594819"/>
                </a:lnTo>
                <a:lnTo>
                  <a:pt x="0" y="631964"/>
                </a:lnTo>
                <a:lnTo>
                  <a:pt x="0" y="1013681"/>
                </a:lnTo>
                <a:lnTo>
                  <a:pt x="7500" y="1050827"/>
                </a:lnTo>
                <a:lnTo>
                  <a:pt x="27956" y="1081162"/>
                </a:lnTo>
                <a:lnTo>
                  <a:pt x="58296" y="1101613"/>
                </a:lnTo>
                <a:lnTo>
                  <a:pt x="95449" y="1109113"/>
                </a:lnTo>
                <a:lnTo>
                  <a:pt x="1820599" y="1109113"/>
                </a:lnTo>
                <a:lnTo>
                  <a:pt x="1857753" y="1101613"/>
                </a:lnTo>
                <a:lnTo>
                  <a:pt x="1888093" y="1081162"/>
                </a:lnTo>
                <a:lnTo>
                  <a:pt x="1908549" y="1050827"/>
                </a:lnTo>
                <a:lnTo>
                  <a:pt x="1916050" y="1013681"/>
                </a:lnTo>
                <a:lnTo>
                  <a:pt x="1916050" y="631964"/>
                </a:lnTo>
                <a:lnTo>
                  <a:pt x="1908549" y="594819"/>
                </a:lnTo>
                <a:lnTo>
                  <a:pt x="1888093" y="564485"/>
                </a:lnTo>
                <a:lnTo>
                  <a:pt x="1857753" y="544033"/>
                </a:lnTo>
                <a:lnTo>
                  <a:pt x="1820599" y="536534"/>
                </a:lnTo>
                <a:close/>
              </a:path>
              <a:path w="1916429" h="1109345">
                <a:moveTo>
                  <a:pt x="1346619" y="0"/>
                </a:moveTo>
                <a:lnTo>
                  <a:pt x="1117696" y="536534"/>
                </a:lnTo>
                <a:lnTo>
                  <a:pt x="1596708" y="536534"/>
                </a:lnTo>
                <a:lnTo>
                  <a:pt x="13466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64127" y="5172919"/>
            <a:ext cx="1525905" cy="44195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407034" marR="5080" indent="-394970">
              <a:lnSpc>
                <a:spcPts val="1600"/>
              </a:lnSpc>
              <a:spcBef>
                <a:spcPts val="215"/>
              </a:spcBef>
            </a:pP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Extensible to</a:t>
            </a:r>
            <a:r>
              <a:rPr dirty="0" sz="14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new  </a:t>
            </a: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0201" y="203456"/>
            <a:ext cx="6100445" cy="3911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5"/>
              <a:t>Request any IT service via a unified</a:t>
            </a:r>
            <a:r>
              <a:rPr dirty="0" sz="2400" spc="-40"/>
              <a:t> </a:t>
            </a:r>
            <a:r>
              <a:rPr dirty="0" sz="2400" spc="-5"/>
              <a:t>portal</a:t>
            </a:r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5307675" y="1379912"/>
            <a:ext cx="2310937" cy="1142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54138" y="1526310"/>
            <a:ext cx="2017395" cy="852805"/>
          </a:xfrm>
          <a:custGeom>
            <a:avLst/>
            <a:gdLst/>
            <a:ahLst/>
            <a:cxnLst/>
            <a:rect l="l" t="t" r="r" b="b"/>
            <a:pathLst>
              <a:path w="2017395" h="852805">
                <a:moveTo>
                  <a:pt x="899539" y="572578"/>
                </a:moveTo>
                <a:lnTo>
                  <a:pt x="420527" y="572578"/>
                </a:lnTo>
                <a:lnTo>
                  <a:pt x="0" y="852420"/>
                </a:lnTo>
                <a:lnTo>
                  <a:pt x="899539" y="572578"/>
                </a:lnTo>
                <a:close/>
              </a:path>
              <a:path w="2017395" h="852805">
                <a:moveTo>
                  <a:pt x="1921786" y="0"/>
                </a:moveTo>
                <a:lnTo>
                  <a:pt x="196636" y="0"/>
                </a:lnTo>
                <a:lnTo>
                  <a:pt x="159482" y="7499"/>
                </a:lnTo>
                <a:lnTo>
                  <a:pt x="129142" y="27950"/>
                </a:lnTo>
                <a:lnTo>
                  <a:pt x="108686" y="58284"/>
                </a:lnTo>
                <a:lnTo>
                  <a:pt x="101185" y="95431"/>
                </a:lnTo>
                <a:lnTo>
                  <a:pt x="101186" y="477147"/>
                </a:lnTo>
                <a:lnTo>
                  <a:pt x="108686" y="514292"/>
                </a:lnTo>
                <a:lnTo>
                  <a:pt x="129142" y="544626"/>
                </a:lnTo>
                <a:lnTo>
                  <a:pt x="159482" y="565078"/>
                </a:lnTo>
                <a:lnTo>
                  <a:pt x="196636" y="572578"/>
                </a:lnTo>
                <a:lnTo>
                  <a:pt x="1921786" y="572578"/>
                </a:lnTo>
                <a:lnTo>
                  <a:pt x="1989279" y="544626"/>
                </a:lnTo>
                <a:lnTo>
                  <a:pt x="2017235" y="477147"/>
                </a:lnTo>
                <a:lnTo>
                  <a:pt x="2017236" y="95431"/>
                </a:lnTo>
                <a:lnTo>
                  <a:pt x="2009735" y="58284"/>
                </a:lnTo>
                <a:lnTo>
                  <a:pt x="1989279" y="27950"/>
                </a:lnTo>
                <a:lnTo>
                  <a:pt x="1958940" y="7499"/>
                </a:lnTo>
                <a:lnTo>
                  <a:pt x="19217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39343" y="1586797"/>
            <a:ext cx="953769" cy="44195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 indent="49530">
              <a:lnSpc>
                <a:spcPts val="1600"/>
              </a:lnSpc>
              <a:spcBef>
                <a:spcPts val="215"/>
              </a:spcBef>
            </a:pP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App store  </a:t>
            </a: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experience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53709" y="4113969"/>
            <a:ext cx="1588770" cy="381000"/>
          </a:xfrm>
          <a:custGeom>
            <a:avLst/>
            <a:gdLst/>
            <a:ahLst/>
            <a:cxnLst/>
            <a:rect l="l" t="t" r="r" b="b"/>
            <a:pathLst>
              <a:path w="1588770" h="381000">
                <a:moveTo>
                  <a:pt x="1525276" y="0"/>
                </a:moveTo>
                <a:lnTo>
                  <a:pt x="63436" y="0"/>
                </a:lnTo>
                <a:lnTo>
                  <a:pt x="38744" y="4984"/>
                </a:lnTo>
                <a:lnTo>
                  <a:pt x="18580" y="18576"/>
                </a:lnTo>
                <a:lnTo>
                  <a:pt x="4985" y="38736"/>
                </a:lnTo>
                <a:lnTo>
                  <a:pt x="0" y="63423"/>
                </a:lnTo>
                <a:lnTo>
                  <a:pt x="0" y="317115"/>
                </a:lnTo>
                <a:lnTo>
                  <a:pt x="4985" y="341802"/>
                </a:lnTo>
                <a:lnTo>
                  <a:pt x="18580" y="361962"/>
                </a:lnTo>
                <a:lnTo>
                  <a:pt x="38744" y="375554"/>
                </a:lnTo>
                <a:lnTo>
                  <a:pt x="63436" y="380538"/>
                </a:lnTo>
                <a:lnTo>
                  <a:pt x="1525276" y="380538"/>
                </a:lnTo>
                <a:lnTo>
                  <a:pt x="1549968" y="375554"/>
                </a:lnTo>
                <a:lnTo>
                  <a:pt x="1570132" y="361962"/>
                </a:lnTo>
                <a:lnTo>
                  <a:pt x="1583727" y="341802"/>
                </a:lnTo>
                <a:lnTo>
                  <a:pt x="1588712" y="317115"/>
                </a:lnTo>
                <a:lnTo>
                  <a:pt x="1588712" y="63423"/>
                </a:lnTo>
                <a:lnTo>
                  <a:pt x="1583727" y="38736"/>
                </a:lnTo>
                <a:lnTo>
                  <a:pt x="1570132" y="18576"/>
                </a:lnTo>
                <a:lnTo>
                  <a:pt x="1549968" y="4984"/>
                </a:lnTo>
                <a:lnTo>
                  <a:pt x="15252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53709" y="4113969"/>
            <a:ext cx="1588770" cy="381000"/>
          </a:xfrm>
          <a:custGeom>
            <a:avLst/>
            <a:gdLst/>
            <a:ahLst/>
            <a:cxnLst/>
            <a:rect l="l" t="t" r="r" b="b"/>
            <a:pathLst>
              <a:path w="1588770" h="381000">
                <a:moveTo>
                  <a:pt x="0" y="63424"/>
                </a:moveTo>
                <a:lnTo>
                  <a:pt x="4985" y="38736"/>
                </a:lnTo>
                <a:lnTo>
                  <a:pt x="18580" y="18576"/>
                </a:lnTo>
                <a:lnTo>
                  <a:pt x="38743" y="4984"/>
                </a:lnTo>
                <a:lnTo>
                  <a:pt x="63436" y="0"/>
                </a:lnTo>
                <a:lnTo>
                  <a:pt x="1525276" y="0"/>
                </a:lnTo>
                <a:lnTo>
                  <a:pt x="1549968" y="4984"/>
                </a:lnTo>
                <a:lnTo>
                  <a:pt x="1570132" y="18576"/>
                </a:lnTo>
                <a:lnTo>
                  <a:pt x="1583727" y="38736"/>
                </a:lnTo>
                <a:lnTo>
                  <a:pt x="1588712" y="63424"/>
                </a:lnTo>
                <a:lnTo>
                  <a:pt x="1588712" y="317115"/>
                </a:lnTo>
                <a:lnTo>
                  <a:pt x="1583727" y="341802"/>
                </a:lnTo>
                <a:lnTo>
                  <a:pt x="1570132" y="361962"/>
                </a:lnTo>
                <a:lnTo>
                  <a:pt x="1549968" y="375555"/>
                </a:lnTo>
                <a:lnTo>
                  <a:pt x="1525276" y="380539"/>
                </a:lnTo>
                <a:lnTo>
                  <a:pt x="63436" y="380539"/>
                </a:lnTo>
                <a:lnTo>
                  <a:pt x="38743" y="375555"/>
                </a:lnTo>
                <a:lnTo>
                  <a:pt x="18580" y="361962"/>
                </a:lnTo>
                <a:lnTo>
                  <a:pt x="4985" y="341802"/>
                </a:lnTo>
                <a:lnTo>
                  <a:pt x="0" y="317115"/>
                </a:lnTo>
                <a:lnTo>
                  <a:pt x="0" y="63424"/>
                </a:lnTo>
                <a:close/>
              </a:path>
            </a:pathLst>
          </a:custGeom>
          <a:ln w="19027">
            <a:solidFill>
              <a:srgbClr val="007D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224520" y="4200209"/>
            <a:ext cx="124460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 b="1">
                <a:solidFill>
                  <a:srgbClr val="FF0000"/>
                </a:solidFill>
                <a:latin typeface="Arial"/>
                <a:cs typeface="Arial"/>
              </a:rPr>
              <a:t>Service</a:t>
            </a:r>
            <a:r>
              <a:rPr dirty="0" sz="12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0000"/>
                </a:solidFill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79202" y="3124569"/>
            <a:ext cx="1442085" cy="691515"/>
          </a:xfrm>
          <a:custGeom>
            <a:avLst/>
            <a:gdLst/>
            <a:ahLst/>
            <a:cxnLst/>
            <a:rect l="l" t="t" r="r" b="b"/>
            <a:pathLst>
              <a:path w="1442084" h="691514">
                <a:moveTo>
                  <a:pt x="1326650" y="0"/>
                </a:moveTo>
                <a:lnTo>
                  <a:pt x="115246" y="0"/>
                </a:lnTo>
                <a:lnTo>
                  <a:pt x="70387" y="9055"/>
                </a:lnTo>
                <a:lnTo>
                  <a:pt x="33754" y="33748"/>
                </a:lnTo>
                <a:lnTo>
                  <a:pt x="9056" y="70374"/>
                </a:lnTo>
                <a:lnTo>
                  <a:pt x="0" y="115225"/>
                </a:lnTo>
                <a:lnTo>
                  <a:pt x="0" y="576111"/>
                </a:lnTo>
                <a:lnTo>
                  <a:pt x="9056" y="620962"/>
                </a:lnTo>
                <a:lnTo>
                  <a:pt x="33754" y="657588"/>
                </a:lnTo>
                <a:lnTo>
                  <a:pt x="70387" y="682282"/>
                </a:lnTo>
                <a:lnTo>
                  <a:pt x="115246" y="691337"/>
                </a:lnTo>
                <a:lnTo>
                  <a:pt x="1326650" y="691337"/>
                </a:lnTo>
                <a:lnTo>
                  <a:pt x="1371510" y="682282"/>
                </a:lnTo>
                <a:lnTo>
                  <a:pt x="1408143" y="657588"/>
                </a:lnTo>
                <a:lnTo>
                  <a:pt x="1432841" y="620962"/>
                </a:lnTo>
                <a:lnTo>
                  <a:pt x="1441898" y="576111"/>
                </a:lnTo>
                <a:lnTo>
                  <a:pt x="1441898" y="115225"/>
                </a:lnTo>
                <a:lnTo>
                  <a:pt x="1432841" y="70374"/>
                </a:lnTo>
                <a:lnTo>
                  <a:pt x="1408143" y="33748"/>
                </a:lnTo>
                <a:lnTo>
                  <a:pt x="1371510" y="9055"/>
                </a:lnTo>
                <a:lnTo>
                  <a:pt x="13266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79202" y="3124569"/>
            <a:ext cx="1442085" cy="691515"/>
          </a:xfrm>
          <a:custGeom>
            <a:avLst/>
            <a:gdLst/>
            <a:ahLst/>
            <a:cxnLst/>
            <a:rect l="l" t="t" r="r" b="b"/>
            <a:pathLst>
              <a:path w="1442084" h="691514">
                <a:moveTo>
                  <a:pt x="0" y="115225"/>
                </a:moveTo>
                <a:lnTo>
                  <a:pt x="9056" y="70374"/>
                </a:lnTo>
                <a:lnTo>
                  <a:pt x="33755" y="33748"/>
                </a:lnTo>
                <a:lnTo>
                  <a:pt x="70387" y="9054"/>
                </a:lnTo>
                <a:lnTo>
                  <a:pt x="115246" y="0"/>
                </a:lnTo>
                <a:lnTo>
                  <a:pt x="1326650" y="0"/>
                </a:lnTo>
                <a:lnTo>
                  <a:pt x="1371510" y="9054"/>
                </a:lnTo>
                <a:lnTo>
                  <a:pt x="1408143" y="33748"/>
                </a:lnTo>
                <a:lnTo>
                  <a:pt x="1432841" y="70374"/>
                </a:lnTo>
                <a:lnTo>
                  <a:pt x="1441897" y="115225"/>
                </a:lnTo>
                <a:lnTo>
                  <a:pt x="1441897" y="576111"/>
                </a:lnTo>
                <a:lnTo>
                  <a:pt x="1432841" y="620962"/>
                </a:lnTo>
                <a:lnTo>
                  <a:pt x="1408143" y="657588"/>
                </a:lnTo>
                <a:lnTo>
                  <a:pt x="1371510" y="682281"/>
                </a:lnTo>
                <a:lnTo>
                  <a:pt x="1326650" y="691336"/>
                </a:lnTo>
                <a:lnTo>
                  <a:pt x="115246" y="691336"/>
                </a:lnTo>
                <a:lnTo>
                  <a:pt x="70387" y="682281"/>
                </a:lnTo>
                <a:lnTo>
                  <a:pt x="33755" y="657588"/>
                </a:lnTo>
                <a:lnTo>
                  <a:pt x="9056" y="620962"/>
                </a:lnTo>
                <a:lnTo>
                  <a:pt x="0" y="576111"/>
                </a:lnTo>
                <a:lnTo>
                  <a:pt x="0" y="115225"/>
                </a:lnTo>
                <a:close/>
              </a:path>
            </a:pathLst>
          </a:custGeom>
          <a:ln w="19027">
            <a:solidFill>
              <a:srgbClr val="007D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614737" y="3366208"/>
            <a:ext cx="117665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 b="1">
                <a:solidFill>
                  <a:srgbClr val="FF0000"/>
                </a:solidFill>
                <a:latin typeface="Arial"/>
                <a:cs typeface="Arial"/>
              </a:rPr>
              <a:t>Custom</a:t>
            </a:r>
            <a:r>
              <a:rPr dirty="0" sz="12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0000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95653" y="4343399"/>
            <a:ext cx="2722417" cy="16500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43168" y="4488691"/>
            <a:ext cx="2431415" cy="1359535"/>
          </a:xfrm>
          <a:custGeom>
            <a:avLst/>
            <a:gdLst/>
            <a:ahLst/>
            <a:cxnLst/>
            <a:rect l="l" t="t" r="r" b="b"/>
            <a:pathLst>
              <a:path w="2431415" h="1359535">
                <a:moveTo>
                  <a:pt x="2256434" y="310245"/>
                </a:moveTo>
                <a:lnTo>
                  <a:pt x="690031" y="310245"/>
                </a:lnTo>
                <a:lnTo>
                  <a:pt x="643556" y="316489"/>
                </a:lnTo>
                <a:lnTo>
                  <a:pt x="601794" y="334110"/>
                </a:lnTo>
                <a:lnTo>
                  <a:pt x="566412" y="361441"/>
                </a:lnTo>
                <a:lnTo>
                  <a:pt x="539075" y="396816"/>
                </a:lnTo>
                <a:lnTo>
                  <a:pt x="521452" y="438570"/>
                </a:lnTo>
                <a:lnTo>
                  <a:pt x="515207" y="485033"/>
                </a:lnTo>
                <a:lnTo>
                  <a:pt x="515207" y="1184182"/>
                </a:lnTo>
                <a:lnTo>
                  <a:pt x="521452" y="1230648"/>
                </a:lnTo>
                <a:lnTo>
                  <a:pt x="539076" y="1272402"/>
                </a:lnTo>
                <a:lnTo>
                  <a:pt x="566413" y="1307778"/>
                </a:lnTo>
                <a:lnTo>
                  <a:pt x="601796" y="1335109"/>
                </a:lnTo>
                <a:lnTo>
                  <a:pt x="643563" y="1352730"/>
                </a:lnTo>
                <a:lnTo>
                  <a:pt x="690031" y="1358972"/>
                </a:lnTo>
                <a:lnTo>
                  <a:pt x="2256439" y="1358972"/>
                </a:lnTo>
                <a:lnTo>
                  <a:pt x="2302910" y="1352729"/>
                </a:lnTo>
                <a:lnTo>
                  <a:pt x="2344671" y="1335108"/>
                </a:lnTo>
                <a:lnTo>
                  <a:pt x="2380054" y="1307777"/>
                </a:lnTo>
                <a:lnTo>
                  <a:pt x="2407390" y="1272401"/>
                </a:lnTo>
                <a:lnTo>
                  <a:pt x="2425013" y="1230647"/>
                </a:lnTo>
                <a:lnTo>
                  <a:pt x="2431258" y="1184182"/>
                </a:lnTo>
                <a:lnTo>
                  <a:pt x="2431258" y="485033"/>
                </a:lnTo>
                <a:lnTo>
                  <a:pt x="2425013" y="438570"/>
                </a:lnTo>
                <a:lnTo>
                  <a:pt x="2407390" y="396816"/>
                </a:lnTo>
                <a:lnTo>
                  <a:pt x="2380053" y="361441"/>
                </a:lnTo>
                <a:lnTo>
                  <a:pt x="2344671" y="334110"/>
                </a:lnTo>
                <a:lnTo>
                  <a:pt x="2302909" y="316489"/>
                </a:lnTo>
                <a:lnTo>
                  <a:pt x="2256434" y="310245"/>
                </a:lnTo>
                <a:close/>
              </a:path>
              <a:path w="2431415" h="1359535">
                <a:moveTo>
                  <a:pt x="0" y="0"/>
                </a:moveTo>
                <a:lnTo>
                  <a:pt x="834548" y="310245"/>
                </a:lnTo>
                <a:lnTo>
                  <a:pt x="1313561" y="31024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617072" y="4884398"/>
            <a:ext cx="1605915" cy="8731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065" marR="5080" indent="-1270">
              <a:lnSpc>
                <a:spcPct val="99100"/>
              </a:lnSpc>
              <a:spcBef>
                <a:spcPts val="110"/>
              </a:spcBef>
            </a:pP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Flexible </a:t>
            </a: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and  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powerful  Entitlements and  </a:t>
            </a:r>
            <a:r>
              <a:rPr dirty="0" sz="1400" spc="-10" b="1">
                <a:solidFill>
                  <a:srgbClr val="FF0000"/>
                </a:solidFill>
                <a:latin typeface="Arial"/>
                <a:cs typeface="Arial"/>
              </a:rPr>
              <a:t>Approvals</a:t>
            </a:r>
            <a:r>
              <a:rPr dirty="0" sz="1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Arial"/>
                <a:cs typeface="Arial"/>
              </a:rPr>
              <a:t>policies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79" y="226656"/>
            <a:ext cx="6862445" cy="3911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5"/>
              <a:t>Perform basic management tasks via the</a:t>
            </a:r>
            <a:r>
              <a:rPr dirty="0" sz="2400" spc="-35"/>
              <a:t> </a:t>
            </a:r>
            <a:r>
              <a:rPr dirty="0" sz="2400" spc="-5"/>
              <a:t>portal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894024" y="934214"/>
            <a:ext cx="7593468" cy="5443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4017" y="3578628"/>
            <a:ext cx="4251960" cy="2223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39660" y="3724804"/>
            <a:ext cx="3960495" cy="1933575"/>
          </a:xfrm>
          <a:custGeom>
            <a:avLst/>
            <a:gdLst/>
            <a:ahLst/>
            <a:cxnLst/>
            <a:rect l="l" t="t" r="r" b="b"/>
            <a:pathLst>
              <a:path w="3960495" h="1933575">
                <a:moveTo>
                  <a:pt x="2918508" y="884538"/>
                </a:moveTo>
                <a:lnTo>
                  <a:pt x="174824" y="884538"/>
                </a:lnTo>
                <a:lnTo>
                  <a:pt x="128349" y="890782"/>
                </a:lnTo>
                <a:lnTo>
                  <a:pt x="86587" y="908402"/>
                </a:lnTo>
                <a:lnTo>
                  <a:pt x="51204" y="935733"/>
                </a:lnTo>
                <a:lnTo>
                  <a:pt x="23868" y="971109"/>
                </a:lnTo>
                <a:lnTo>
                  <a:pt x="6244" y="1012863"/>
                </a:lnTo>
                <a:lnTo>
                  <a:pt x="0" y="1059326"/>
                </a:lnTo>
                <a:lnTo>
                  <a:pt x="0" y="1758473"/>
                </a:lnTo>
                <a:lnTo>
                  <a:pt x="6245" y="1804940"/>
                </a:lnTo>
                <a:lnTo>
                  <a:pt x="23869" y="1846694"/>
                </a:lnTo>
                <a:lnTo>
                  <a:pt x="51206" y="1882070"/>
                </a:lnTo>
                <a:lnTo>
                  <a:pt x="86589" y="1909401"/>
                </a:lnTo>
                <a:lnTo>
                  <a:pt x="128355" y="1927022"/>
                </a:lnTo>
                <a:lnTo>
                  <a:pt x="174824" y="1933265"/>
                </a:lnTo>
                <a:lnTo>
                  <a:pt x="2918514" y="1933265"/>
                </a:lnTo>
                <a:lnTo>
                  <a:pt x="2964985" y="1927021"/>
                </a:lnTo>
                <a:lnTo>
                  <a:pt x="3006746" y="1909400"/>
                </a:lnTo>
                <a:lnTo>
                  <a:pt x="3042128" y="1882069"/>
                </a:lnTo>
                <a:lnTo>
                  <a:pt x="3069464" y="1846694"/>
                </a:lnTo>
                <a:lnTo>
                  <a:pt x="3087087" y="1804939"/>
                </a:lnTo>
                <a:lnTo>
                  <a:pt x="3093332" y="1758473"/>
                </a:lnTo>
                <a:lnTo>
                  <a:pt x="3093333" y="1059326"/>
                </a:lnTo>
                <a:lnTo>
                  <a:pt x="3087088" y="1012863"/>
                </a:lnTo>
                <a:lnTo>
                  <a:pt x="3069464" y="971109"/>
                </a:lnTo>
                <a:lnTo>
                  <a:pt x="3042128" y="935733"/>
                </a:lnTo>
                <a:lnTo>
                  <a:pt x="3006745" y="908402"/>
                </a:lnTo>
                <a:lnTo>
                  <a:pt x="2964983" y="890782"/>
                </a:lnTo>
                <a:lnTo>
                  <a:pt x="2918508" y="884538"/>
                </a:lnTo>
                <a:close/>
              </a:path>
              <a:path w="3960495" h="1933575">
                <a:moveTo>
                  <a:pt x="3093333" y="1059326"/>
                </a:moveTo>
                <a:close/>
              </a:path>
              <a:path w="3960495" h="1933575">
                <a:moveTo>
                  <a:pt x="3959929" y="0"/>
                </a:moveTo>
                <a:lnTo>
                  <a:pt x="1804443" y="884538"/>
                </a:lnTo>
                <a:lnTo>
                  <a:pt x="2577777" y="884538"/>
                </a:lnTo>
                <a:lnTo>
                  <a:pt x="39599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99570" y="4694803"/>
            <a:ext cx="2779395" cy="8731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700" marR="5080" indent="-635">
              <a:lnSpc>
                <a:spcPct val="98100"/>
              </a:lnSpc>
              <a:spcBef>
                <a:spcPts val="130"/>
              </a:spcBef>
            </a:pPr>
            <a:r>
              <a:rPr dirty="0" sz="1400" spc="-5" b="1">
                <a:solidFill>
                  <a:srgbClr val="D9541E"/>
                </a:solidFill>
                <a:latin typeface="Arial"/>
                <a:cs typeface="Arial"/>
              </a:rPr>
              <a:t>Context specific actions on  resources provisioned for this  </a:t>
            </a:r>
            <a:r>
              <a:rPr dirty="0" sz="1400" spc="-20" b="1">
                <a:solidFill>
                  <a:srgbClr val="D9541E"/>
                </a:solidFill>
                <a:latin typeface="Arial"/>
                <a:cs typeface="Arial"/>
              </a:rPr>
              <a:t>user. </a:t>
            </a:r>
            <a:r>
              <a:rPr dirty="0" sz="1400" spc="-5" b="1">
                <a:solidFill>
                  <a:srgbClr val="D9541E"/>
                </a:solidFill>
                <a:latin typeface="Arial"/>
                <a:cs typeface="Arial"/>
              </a:rPr>
              <a:t>Controlled by</a:t>
            </a:r>
            <a:r>
              <a:rPr dirty="0" sz="1400" spc="-45" b="1">
                <a:solidFill>
                  <a:srgbClr val="D9541E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D9541E"/>
                </a:solidFill>
                <a:latin typeface="Arial"/>
                <a:cs typeface="Arial"/>
              </a:rPr>
              <a:t>entitlements.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 spc="-5" b="1">
                <a:solidFill>
                  <a:srgbClr val="D9541E"/>
                </a:solidFill>
                <a:latin typeface="Arial"/>
                <a:cs typeface="Arial"/>
              </a:rPr>
              <a:t>Extensible with new</a:t>
            </a:r>
            <a:r>
              <a:rPr dirty="0" sz="1400" spc="-45" b="1">
                <a:solidFill>
                  <a:srgbClr val="D9541E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D9541E"/>
                </a:solidFill>
                <a:latin typeface="Arial"/>
                <a:cs typeface="Arial"/>
              </a:rPr>
              <a:t>services.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40001"/>
            <a:ext cx="4620260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5"/>
              <a:t>vCenter</a:t>
            </a:r>
            <a:r>
              <a:rPr dirty="0" sz="3600" spc="-85"/>
              <a:t> </a:t>
            </a:r>
            <a:r>
              <a:rPr dirty="0" sz="3600" spc="-5"/>
              <a:t>Orchestrator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79" y="264688"/>
            <a:ext cx="63226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vCenter Orchestrator - QUICK</a:t>
            </a:r>
            <a:r>
              <a:rPr dirty="0" spc="-60"/>
              <a:t> </a:t>
            </a:r>
            <a:r>
              <a:rPr dirty="0" spc="-35"/>
              <a:t>FACTS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5910" y="1180607"/>
            <a:ext cx="2995295" cy="403923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r>
              <a:rPr dirty="0" sz="2000" spc="-8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717074"/>
                </a:solidFill>
                <a:latin typeface="Arial"/>
                <a:cs typeface="Arial"/>
              </a:rPr>
              <a:t>Technology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4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10">
                <a:solidFill>
                  <a:srgbClr val="717074"/>
                </a:solidFill>
                <a:latin typeface="Arial"/>
                <a:cs typeface="Arial"/>
              </a:rPr>
              <a:t>Workflow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40">
                <a:solidFill>
                  <a:srgbClr val="717074"/>
                </a:solidFill>
                <a:latin typeface="Arial"/>
                <a:cs typeface="Arial"/>
              </a:rPr>
              <a:t>Target</a:t>
            </a:r>
            <a:r>
              <a:rPr dirty="0" sz="2000" spc="-6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r>
              <a:rPr dirty="0" sz="1800" spc="-4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Specialist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Integration</a:t>
            </a:r>
            <a:r>
              <a:rPr dirty="0" sz="1800" spc="-5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Engineer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vSphere</a:t>
            </a:r>
            <a:r>
              <a:rPr dirty="0" sz="1800" spc="-14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Administrator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Particularly good</a:t>
            </a:r>
            <a:r>
              <a:rPr dirty="0" sz="2000" spc="-3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for…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Multi-system</a:t>
            </a:r>
            <a:r>
              <a:rPr dirty="0" sz="1800" spc="-6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3</a:t>
            </a:r>
            <a:r>
              <a:rPr dirty="0" baseline="25462" sz="1800" spc="-7">
                <a:solidFill>
                  <a:srgbClr val="848387"/>
                </a:solidFill>
                <a:latin typeface="Arial"/>
                <a:cs typeface="Arial"/>
              </a:rPr>
              <a:t>rd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party</a:t>
            </a:r>
            <a:r>
              <a:rPr dirty="0" sz="1800" spc="-5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8151" y="1433502"/>
            <a:ext cx="5637349" cy="3734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2811" y="1229292"/>
            <a:ext cx="4302418" cy="497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00095" y="4695816"/>
            <a:ext cx="4130869" cy="1507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93123" y="3769822"/>
            <a:ext cx="5328457" cy="14921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73099" y="4314616"/>
            <a:ext cx="4166235" cy="403225"/>
          </a:xfrm>
          <a:custGeom>
            <a:avLst/>
            <a:gdLst/>
            <a:ahLst/>
            <a:cxnLst/>
            <a:rect l="l" t="t" r="r" b="b"/>
            <a:pathLst>
              <a:path w="4166235" h="403225">
                <a:moveTo>
                  <a:pt x="4098778" y="0"/>
                </a:moveTo>
                <a:lnTo>
                  <a:pt x="67174" y="0"/>
                </a:lnTo>
                <a:lnTo>
                  <a:pt x="41026" y="5277"/>
                </a:lnTo>
                <a:lnTo>
                  <a:pt x="19674" y="19670"/>
                </a:lnTo>
                <a:lnTo>
                  <a:pt x="5278" y="41018"/>
                </a:lnTo>
                <a:lnTo>
                  <a:pt x="0" y="67161"/>
                </a:lnTo>
                <a:lnTo>
                  <a:pt x="0" y="402954"/>
                </a:lnTo>
                <a:lnTo>
                  <a:pt x="4165953" y="402954"/>
                </a:lnTo>
                <a:lnTo>
                  <a:pt x="4165953" y="67161"/>
                </a:lnTo>
                <a:lnTo>
                  <a:pt x="4160674" y="41018"/>
                </a:lnTo>
                <a:lnTo>
                  <a:pt x="4146278" y="19670"/>
                </a:lnTo>
                <a:lnTo>
                  <a:pt x="4124926" y="5277"/>
                </a:lnTo>
                <a:lnTo>
                  <a:pt x="40987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3099" y="689126"/>
            <a:ext cx="1903050" cy="17504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957" y="184816"/>
            <a:ext cx="52774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vCenter Orchestrator</a:t>
            </a:r>
            <a:r>
              <a:rPr dirty="0" spc="-60"/>
              <a:t> </a:t>
            </a:r>
            <a:r>
              <a:rPr dirty="0" spc="-5"/>
              <a:t>Overview</a:t>
            </a:r>
          </a:p>
        </p:txBody>
      </p:sp>
      <p:sp>
        <p:nvSpPr>
          <p:cNvPr id="8" name="object 8"/>
          <p:cNvSpPr/>
          <p:nvPr/>
        </p:nvSpPr>
        <p:spPr>
          <a:xfrm>
            <a:off x="5652654" y="827116"/>
            <a:ext cx="2410691" cy="1729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05222" y="1371870"/>
            <a:ext cx="1306830" cy="639445"/>
          </a:xfrm>
          <a:custGeom>
            <a:avLst/>
            <a:gdLst/>
            <a:ahLst/>
            <a:cxnLst/>
            <a:rect l="l" t="t" r="r" b="b"/>
            <a:pathLst>
              <a:path w="1306829" h="639444">
                <a:moveTo>
                  <a:pt x="1199682" y="0"/>
                </a:moveTo>
                <a:lnTo>
                  <a:pt x="106573" y="0"/>
                </a:lnTo>
                <a:lnTo>
                  <a:pt x="65089" y="8373"/>
                </a:lnTo>
                <a:lnTo>
                  <a:pt x="31214" y="31208"/>
                </a:lnTo>
                <a:lnTo>
                  <a:pt x="8374" y="65077"/>
                </a:lnTo>
                <a:lnTo>
                  <a:pt x="0" y="106552"/>
                </a:lnTo>
                <a:lnTo>
                  <a:pt x="0" y="532751"/>
                </a:lnTo>
                <a:lnTo>
                  <a:pt x="8374" y="574226"/>
                </a:lnTo>
                <a:lnTo>
                  <a:pt x="31214" y="608095"/>
                </a:lnTo>
                <a:lnTo>
                  <a:pt x="65089" y="630930"/>
                </a:lnTo>
                <a:lnTo>
                  <a:pt x="106573" y="639304"/>
                </a:lnTo>
                <a:lnTo>
                  <a:pt x="1199682" y="639304"/>
                </a:lnTo>
                <a:lnTo>
                  <a:pt x="1241165" y="630930"/>
                </a:lnTo>
                <a:lnTo>
                  <a:pt x="1275040" y="608095"/>
                </a:lnTo>
                <a:lnTo>
                  <a:pt x="1297879" y="574226"/>
                </a:lnTo>
                <a:lnTo>
                  <a:pt x="1306254" y="532751"/>
                </a:lnTo>
                <a:lnTo>
                  <a:pt x="1306254" y="106552"/>
                </a:lnTo>
                <a:lnTo>
                  <a:pt x="1297879" y="65077"/>
                </a:lnTo>
                <a:lnTo>
                  <a:pt x="1275040" y="31208"/>
                </a:lnTo>
                <a:lnTo>
                  <a:pt x="1241165" y="8373"/>
                </a:lnTo>
                <a:lnTo>
                  <a:pt x="1199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320456" y="1453238"/>
            <a:ext cx="1071880" cy="44195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5"/>
              </a:spcBef>
            </a:pP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Dra</a:t>
            </a:r>
            <a:r>
              <a:rPr dirty="0" sz="1400" spc="-10" b="1">
                <a:solidFill>
                  <a:srgbClr val="333333"/>
                </a:solidFill>
                <a:latin typeface="Arial"/>
                <a:cs typeface="Arial"/>
              </a:rPr>
              <a:t>g-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&amp;</a:t>
            </a:r>
            <a:r>
              <a:rPr dirty="0" sz="1400" spc="-10" b="1">
                <a:solidFill>
                  <a:srgbClr val="333333"/>
                </a:solidFill>
                <a:latin typeface="Arial"/>
                <a:cs typeface="Arial"/>
              </a:rPr>
              <a:t>-d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dirty="0" sz="1400" spc="-10" b="1">
                <a:solidFill>
                  <a:srgbClr val="333333"/>
                </a:solidFill>
                <a:latin typeface="Arial"/>
                <a:cs typeface="Arial"/>
              </a:rPr>
              <a:t>o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p  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design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71812" y="1358297"/>
            <a:ext cx="2529205" cy="59372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6364" marR="5080" indent="-113664">
              <a:lnSpc>
                <a:spcPts val="1400"/>
              </a:lnSpc>
              <a:spcBef>
                <a:spcPts val="375"/>
              </a:spcBef>
              <a:buChar char="•"/>
              <a:tabLst>
                <a:tab pos="128905" algn="l"/>
              </a:tabLst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Create powerful workflows  easily by drop-&amp;-dragging pre-  built</a:t>
            </a:r>
            <a:r>
              <a:rPr dirty="0" sz="14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actions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2654" y="1824643"/>
            <a:ext cx="2410691" cy="1733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05222" y="2370811"/>
            <a:ext cx="1306830" cy="639445"/>
          </a:xfrm>
          <a:custGeom>
            <a:avLst/>
            <a:gdLst/>
            <a:ahLst/>
            <a:cxnLst/>
            <a:rect l="l" t="t" r="r" b="b"/>
            <a:pathLst>
              <a:path w="1306829" h="639444">
                <a:moveTo>
                  <a:pt x="1199682" y="0"/>
                </a:moveTo>
                <a:lnTo>
                  <a:pt x="106573" y="0"/>
                </a:lnTo>
                <a:lnTo>
                  <a:pt x="65089" y="8373"/>
                </a:lnTo>
                <a:lnTo>
                  <a:pt x="31214" y="31208"/>
                </a:lnTo>
                <a:lnTo>
                  <a:pt x="8374" y="65077"/>
                </a:lnTo>
                <a:lnTo>
                  <a:pt x="0" y="106553"/>
                </a:lnTo>
                <a:lnTo>
                  <a:pt x="0" y="532751"/>
                </a:lnTo>
                <a:lnTo>
                  <a:pt x="8374" y="574226"/>
                </a:lnTo>
                <a:lnTo>
                  <a:pt x="31214" y="608095"/>
                </a:lnTo>
                <a:lnTo>
                  <a:pt x="65089" y="630930"/>
                </a:lnTo>
                <a:lnTo>
                  <a:pt x="106573" y="639304"/>
                </a:lnTo>
                <a:lnTo>
                  <a:pt x="1199682" y="639304"/>
                </a:lnTo>
                <a:lnTo>
                  <a:pt x="1241165" y="630930"/>
                </a:lnTo>
                <a:lnTo>
                  <a:pt x="1275040" y="608095"/>
                </a:lnTo>
                <a:lnTo>
                  <a:pt x="1297879" y="574226"/>
                </a:lnTo>
                <a:lnTo>
                  <a:pt x="1306254" y="532751"/>
                </a:lnTo>
                <a:lnTo>
                  <a:pt x="1306254" y="106553"/>
                </a:lnTo>
                <a:lnTo>
                  <a:pt x="1297879" y="65077"/>
                </a:lnTo>
                <a:lnTo>
                  <a:pt x="1275040" y="31208"/>
                </a:lnTo>
                <a:lnTo>
                  <a:pt x="1241165" y="8373"/>
                </a:lnTo>
                <a:lnTo>
                  <a:pt x="1199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71186" y="2435873"/>
            <a:ext cx="884555" cy="44195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5"/>
              </a:spcBef>
            </a:pPr>
            <a:r>
              <a:rPr dirty="0" sz="1400" spc="-10" b="1">
                <a:solidFill>
                  <a:srgbClr val="333333"/>
                </a:solidFill>
                <a:latin typeface="Arial"/>
                <a:cs typeface="Arial"/>
              </a:rPr>
              <a:t>Cloud  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sca</a:t>
            </a:r>
            <a:r>
              <a:rPr dirty="0" sz="1400" spc="-10" b="1">
                <a:solidFill>
                  <a:srgbClr val="333333"/>
                </a:solidFill>
                <a:latin typeface="Arial"/>
                <a:cs typeface="Arial"/>
              </a:rPr>
              <a:t>l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333333"/>
                </a:solidFill>
                <a:latin typeface="Arial"/>
                <a:cs typeface="Arial"/>
              </a:rPr>
              <a:t>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71813" y="2379964"/>
            <a:ext cx="2599690" cy="416559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6364" marR="5080" indent="-113664">
              <a:lnSpc>
                <a:spcPts val="1400"/>
              </a:lnSpc>
              <a:spcBef>
                <a:spcPts val="375"/>
              </a:spcBef>
              <a:buChar char="•"/>
              <a:tabLst>
                <a:tab pos="128905" algn="l"/>
              </a:tabLst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Execute hundreds of workflows  in parallel to meet Cloud</a:t>
            </a:r>
            <a:r>
              <a:rPr dirty="0" sz="1400" spc="-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scale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2654" y="2842953"/>
            <a:ext cx="2410691" cy="1733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205222" y="3390517"/>
            <a:ext cx="1306830" cy="639445"/>
          </a:xfrm>
          <a:custGeom>
            <a:avLst/>
            <a:gdLst/>
            <a:ahLst/>
            <a:cxnLst/>
            <a:rect l="l" t="t" r="r" b="b"/>
            <a:pathLst>
              <a:path w="1306829" h="639445">
                <a:moveTo>
                  <a:pt x="1199682" y="0"/>
                </a:moveTo>
                <a:lnTo>
                  <a:pt x="106573" y="0"/>
                </a:lnTo>
                <a:lnTo>
                  <a:pt x="65089" y="8373"/>
                </a:lnTo>
                <a:lnTo>
                  <a:pt x="31214" y="31208"/>
                </a:lnTo>
                <a:lnTo>
                  <a:pt x="8374" y="65077"/>
                </a:lnTo>
                <a:lnTo>
                  <a:pt x="0" y="106552"/>
                </a:lnTo>
                <a:lnTo>
                  <a:pt x="0" y="532751"/>
                </a:lnTo>
                <a:lnTo>
                  <a:pt x="8374" y="574226"/>
                </a:lnTo>
                <a:lnTo>
                  <a:pt x="31214" y="608095"/>
                </a:lnTo>
                <a:lnTo>
                  <a:pt x="65089" y="630930"/>
                </a:lnTo>
                <a:lnTo>
                  <a:pt x="106573" y="639304"/>
                </a:lnTo>
                <a:lnTo>
                  <a:pt x="1199682" y="639304"/>
                </a:lnTo>
                <a:lnTo>
                  <a:pt x="1241165" y="630930"/>
                </a:lnTo>
                <a:lnTo>
                  <a:pt x="1275040" y="608095"/>
                </a:lnTo>
                <a:lnTo>
                  <a:pt x="1297879" y="574226"/>
                </a:lnTo>
                <a:lnTo>
                  <a:pt x="1306254" y="532751"/>
                </a:lnTo>
                <a:lnTo>
                  <a:pt x="1306254" y="106552"/>
                </a:lnTo>
                <a:lnTo>
                  <a:pt x="1297879" y="65077"/>
                </a:lnTo>
                <a:lnTo>
                  <a:pt x="1275040" y="31208"/>
                </a:lnTo>
                <a:lnTo>
                  <a:pt x="1241165" y="8373"/>
                </a:lnTo>
                <a:lnTo>
                  <a:pt x="1199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283500" y="3463658"/>
            <a:ext cx="687070" cy="44195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5"/>
              </a:spcBef>
            </a:pP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Flexible  </a:t>
            </a:r>
            <a:r>
              <a:rPr dirty="0" sz="1400" spc="-10" b="1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r</a:t>
            </a:r>
            <a:r>
              <a:rPr dirty="0" sz="1400" spc="-10" b="1">
                <a:solidFill>
                  <a:srgbClr val="333333"/>
                </a:solidFill>
                <a:latin typeface="Arial"/>
                <a:cs typeface="Arial"/>
              </a:rPr>
              <a:t>igg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71813" y="3378008"/>
            <a:ext cx="2529205" cy="771525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6364" marR="5080" indent="-113664">
              <a:lnSpc>
                <a:spcPts val="1400"/>
              </a:lnSpc>
              <a:spcBef>
                <a:spcPts val="375"/>
              </a:spcBef>
              <a:buChar char="•"/>
              <a:tabLst>
                <a:tab pos="128905" algn="l"/>
              </a:tabLst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Launch workflows from the  vSphere </a:t>
            </a:r>
            <a:r>
              <a:rPr dirty="0" sz="1400" spc="-15">
                <a:solidFill>
                  <a:srgbClr val="333333"/>
                </a:solidFill>
                <a:latin typeface="Arial"/>
                <a:cs typeface="Arial"/>
              </a:rPr>
              <a:t>Web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Client, vCAC,  web </a:t>
            </a:r>
            <a:r>
              <a:rPr dirty="0" sz="1400" spc="-15">
                <a:solidFill>
                  <a:srgbClr val="333333"/>
                </a:solidFill>
                <a:latin typeface="Arial"/>
                <a:cs typeface="Arial"/>
              </a:rPr>
              <a:t>browser,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schedule, event,  and</a:t>
            </a:r>
            <a:r>
              <a:rPr dirty="0" sz="1400" spc="-1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API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52654" y="3819699"/>
            <a:ext cx="2410691" cy="1733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05222" y="4365170"/>
            <a:ext cx="1306830" cy="639445"/>
          </a:xfrm>
          <a:custGeom>
            <a:avLst/>
            <a:gdLst/>
            <a:ahLst/>
            <a:cxnLst/>
            <a:rect l="l" t="t" r="r" b="b"/>
            <a:pathLst>
              <a:path w="1306829" h="639445">
                <a:moveTo>
                  <a:pt x="1199682" y="0"/>
                </a:moveTo>
                <a:lnTo>
                  <a:pt x="106573" y="0"/>
                </a:lnTo>
                <a:lnTo>
                  <a:pt x="65089" y="8373"/>
                </a:lnTo>
                <a:lnTo>
                  <a:pt x="31214" y="31208"/>
                </a:lnTo>
                <a:lnTo>
                  <a:pt x="8374" y="65078"/>
                </a:lnTo>
                <a:lnTo>
                  <a:pt x="0" y="106552"/>
                </a:lnTo>
                <a:lnTo>
                  <a:pt x="0" y="532752"/>
                </a:lnTo>
                <a:lnTo>
                  <a:pt x="8374" y="574226"/>
                </a:lnTo>
                <a:lnTo>
                  <a:pt x="31214" y="608095"/>
                </a:lnTo>
                <a:lnTo>
                  <a:pt x="65089" y="630930"/>
                </a:lnTo>
                <a:lnTo>
                  <a:pt x="106573" y="639304"/>
                </a:lnTo>
                <a:lnTo>
                  <a:pt x="1199682" y="639304"/>
                </a:lnTo>
                <a:lnTo>
                  <a:pt x="1241165" y="630930"/>
                </a:lnTo>
                <a:lnTo>
                  <a:pt x="1275040" y="608095"/>
                </a:lnTo>
                <a:lnTo>
                  <a:pt x="1297879" y="574226"/>
                </a:lnTo>
                <a:lnTo>
                  <a:pt x="1306254" y="532752"/>
                </a:lnTo>
                <a:lnTo>
                  <a:pt x="1306254" y="106552"/>
                </a:lnTo>
                <a:lnTo>
                  <a:pt x="1297879" y="65078"/>
                </a:lnTo>
                <a:lnTo>
                  <a:pt x="1275040" y="31208"/>
                </a:lnTo>
                <a:lnTo>
                  <a:pt x="1241165" y="8373"/>
                </a:lnTo>
                <a:lnTo>
                  <a:pt x="11996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283504" y="4466205"/>
            <a:ext cx="844550" cy="44195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5"/>
              </a:spcBef>
            </a:pP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333333"/>
                </a:solidFill>
                <a:latin typeface="Arial"/>
                <a:cs typeface="Arial"/>
              </a:rPr>
              <a:t>uto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ma</a:t>
            </a:r>
            <a:r>
              <a:rPr dirty="0" sz="1400" spc="-10" b="1">
                <a:solidFill>
                  <a:srgbClr val="333333"/>
                </a:solidFill>
                <a:latin typeface="Arial"/>
                <a:cs typeface="Arial"/>
              </a:rPr>
              <a:t>te  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VMware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71813" y="4371264"/>
            <a:ext cx="2630170" cy="67691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6364" marR="5080" indent="-113664">
              <a:lnSpc>
                <a:spcPts val="1400"/>
              </a:lnSpc>
              <a:spcBef>
                <a:spcPts val="375"/>
              </a:spcBef>
              <a:buChar char="•"/>
              <a:tabLst>
                <a:tab pos="128905" algn="l"/>
              </a:tabLst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100% coverage of vSphere and  vCloud Director</a:t>
            </a:r>
            <a:r>
              <a:rPr dirty="0" sz="1400" spc="-1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APIs</a:t>
            </a:r>
            <a:endParaRPr sz="1400">
              <a:latin typeface="Arial"/>
              <a:cs typeface="Arial"/>
            </a:endParaRPr>
          </a:p>
          <a:p>
            <a:pPr marL="126364" indent="-113664">
              <a:lnSpc>
                <a:spcPct val="100000"/>
              </a:lnSpc>
              <a:spcBef>
                <a:spcPts val="365"/>
              </a:spcBef>
              <a:buChar char="•"/>
              <a:tabLst>
                <a:tab pos="128905" algn="l"/>
              </a:tabLst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Unmatched VMware</a:t>
            </a:r>
            <a:r>
              <a:rPr dirty="0" sz="1400" spc="-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content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65123" y="4725785"/>
            <a:ext cx="2410691" cy="1837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17540" y="5273540"/>
            <a:ext cx="1306830" cy="743585"/>
          </a:xfrm>
          <a:custGeom>
            <a:avLst/>
            <a:gdLst/>
            <a:ahLst/>
            <a:cxnLst/>
            <a:rect l="l" t="t" r="r" b="b"/>
            <a:pathLst>
              <a:path w="1306829" h="743585">
                <a:moveTo>
                  <a:pt x="1182375" y="0"/>
                </a:moveTo>
                <a:lnTo>
                  <a:pt x="123879" y="0"/>
                </a:lnTo>
                <a:lnTo>
                  <a:pt x="75659" y="9733"/>
                </a:lnTo>
                <a:lnTo>
                  <a:pt x="36283" y="36276"/>
                </a:lnTo>
                <a:lnTo>
                  <a:pt x="9734" y="75645"/>
                </a:lnTo>
                <a:lnTo>
                  <a:pt x="0" y="123855"/>
                </a:lnTo>
                <a:lnTo>
                  <a:pt x="0" y="619263"/>
                </a:lnTo>
                <a:lnTo>
                  <a:pt x="9734" y="667473"/>
                </a:lnTo>
                <a:lnTo>
                  <a:pt x="36283" y="706842"/>
                </a:lnTo>
                <a:lnTo>
                  <a:pt x="75659" y="733386"/>
                </a:lnTo>
                <a:lnTo>
                  <a:pt x="123879" y="743119"/>
                </a:lnTo>
                <a:lnTo>
                  <a:pt x="1182375" y="743119"/>
                </a:lnTo>
                <a:lnTo>
                  <a:pt x="1230594" y="733386"/>
                </a:lnTo>
                <a:lnTo>
                  <a:pt x="1269970" y="706842"/>
                </a:lnTo>
                <a:lnTo>
                  <a:pt x="1296518" y="667473"/>
                </a:lnTo>
                <a:lnTo>
                  <a:pt x="1306253" y="619263"/>
                </a:lnTo>
                <a:lnTo>
                  <a:pt x="1306253" y="123855"/>
                </a:lnTo>
                <a:lnTo>
                  <a:pt x="1296518" y="75645"/>
                </a:lnTo>
                <a:lnTo>
                  <a:pt x="1269970" y="36276"/>
                </a:lnTo>
                <a:lnTo>
                  <a:pt x="1230594" y="9733"/>
                </a:lnTo>
                <a:lnTo>
                  <a:pt x="1182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283504" y="5319845"/>
            <a:ext cx="1160145" cy="6572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 marR="5080">
              <a:lnSpc>
                <a:spcPct val="98100"/>
              </a:lnSpc>
              <a:spcBef>
                <a:spcPts val="130"/>
              </a:spcBef>
            </a:pP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Included</a:t>
            </a:r>
            <a:r>
              <a:rPr dirty="0" sz="1400" spc="-7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333333"/>
                </a:solidFill>
                <a:latin typeface="Arial"/>
                <a:cs typeface="Arial"/>
              </a:rPr>
              <a:t>with  </a:t>
            </a:r>
            <a:r>
              <a:rPr dirty="0" sz="1400" spc="-5" b="1">
                <a:solidFill>
                  <a:srgbClr val="333333"/>
                </a:solidFill>
                <a:latin typeface="Arial"/>
                <a:cs typeface="Arial"/>
              </a:rPr>
              <a:t>vCenter  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71816" y="5244419"/>
            <a:ext cx="2333625" cy="67691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126364" marR="5080" indent="-113664">
              <a:lnSpc>
                <a:spcPts val="1400"/>
              </a:lnSpc>
              <a:spcBef>
                <a:spcPts val="375"/>
              </a:spcBef>
              <a:buChar char="•"/>
              <a:tabLst>
                <a:tab pos="128905" algn="l"/>
              </a:tabLst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Included with vSphere at no  extra</a:t>
            </a:r>
            <a:r>
              <a:rPr dirty="0" sz="1400" spc="-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cost</a:t>
            </a:r>
            <a:endParaRPr sz="1400">
              <a:latin typeface="Arial"/>
              <a:cs typeface="Arial"/>
            </a:endParaRPr>
          </a:p>
          <a:p>
            <a:pPr marL="126364" indent="-113664">
              <a:lnSpc>
                <a:spcPct val="100000"/>
              </a:lnSpc>
              <a:spcBef>
                <a:spcPts val="365"/>
              </a:spcBef>
              <a:buChar char="•"/>
              <a:tabLst>
                <a:tab pos="128905" algn="l"/>
              </a:tabLst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Installed with</a:t>
            </a:r>
            <a:r>
              <a:rPr dirty="0" sz="14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vCenter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87838" y="4376235"/>
            <a:ext cx="3811270" cy="18122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257175">
              <a:lnSpc>
                <a:spcPct val="100000"/>
              </a:lnSpc>
              <a:spcBef>
                <a:spcPts val="95"/>
              </a:spcBef>
            </a:pPr>
            <a:r>
              <a:rPr dirty="0" sz="1800" spc="-5" b="1">
                <a:solidFill>
                  <a:srgbClr val="003D79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126364" marR="584200" indent="-113664">
              <a:lnSpc>
                <a:spcPts val="1400"/>
              </a:lnSpc>
              <a:spcBef>
                <a:spcPts val="1315"/>
              </a:spcBef>
              <a:buChar char="•"/>
              <a:tabLst>
                <a:tab pos="128905" algn="l"/>
              </a:tabLst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Integrate VMware solutions into your IT  environment and</a:t>
            </a:r>
            <a:r>
              <a:rPr dirty="0" sz="1400" spc="-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  <a:p>
            <a:pPr marL="126364" marR="5080" indent="-113664">
              <a:lnSpc>
                <a:spcPts val="1450"/>
              </a:lnSpc>
              <a:spcBef>
                <a:spcPts val="1005"/>
              </a:spcBef>
              <a:buChar char="•"/>
              <a:tabLst>
                <a:tab pos="128905" algn="l"/>
              </a:tabLst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Reduce IT OpEx and total cost of ownership of  VMware</a:t>
            </a:r>
            <a:r>
              <a:rPr dirty="0" sz="14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  <a:p>
            <a:pPr marL="126364" marR="60325" indent="-113664">
              <a:lnSpc>
                <a:spcPts val="1450"/>
              </a:lnSpc>
              <a:spcBef>
                <a:spcPts val="994"/>
              </a:spcBef>
              <a:buChar char="•"/>
              <a:tabLst>
                <a:tab pos="128905" algn="l"/>
              </a:tabLst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Automate your cloud and accelerate transition  to “IT as a Service”</a:t>
            </a:r>
            <a:r>
              <a:rPr dirty="0" sz="14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68456" y="2113145"/>
            <a:ext cx="1898014" cy="1742439"/>
          </a:xfrm>
          <a:custGeom>
            <a:avLst/>
            <a:gdLst/>
            <a:ahLst/>
            <a:cxnLst/>
            <a:rect l="l" t="t" r="r" b="b"/>
            <a:pathLst>
              <a:path w="1898014" h="1742439">
                <a:moveTo>
                  <a:pt x="948825" y="0"/>
                </a:moveTo>
                <a:lnTo>
                  <a:pt x="898434" y="1207"/>
                </a:lnTo>
                <a:lnTo>
                  <a:pt x="848728" y="4789"/>
                </a:lnTo>
                <a:lnTo>
                  <a:pt x="799773" y="10687"/>
                </a:lnTo>
                <a:lnTo>
                  <a:pt x="751634" y="18838"/>
                </a:lnTo>
                <a:lnTo>
                  <a:pt x="704376" y="29184"/>
                </a:lnTo>
                <a:lnTo>
                  <a:pt x="658066" y="41664"/>
                </a:lnTo>
                <a:lnTo>
                  <a:pt x="612769" y="56218"/>
                </a:lnTo>
                <a:lnTo>
                  <a:pt x="568550" y="72786"/>
                </a:lnTo>
                <a:lnTo>
                  <a:pt x="525475" y="91307"/>
                </a:lnTo>
                <a:lnTo>
                  <a:pt x="483610" y="111722"/>
                </a:lnTo>
                <a:lnTo>
                  <a:pt x="443020" y="133969"/>
                </a:lnTo>
                <a:lnTo>
                  <a:pt x="403771" y="157989"/>
                </a:lnTo>
                <a:lnTo>
                  <a:pt x="365928" y="183722"/>
                </a:lnTo>
                <a:lnTo>
                  <a:pt x="329558" y="211108"/>
                </a:lnTo>
                <a:lnTo>
                  <a:pt x="294724" y="240086"/>
                </a:lnTo>
                <a:lnTo>
                  <a:pt x="261494" y="270595"/>
                </a:lnTo>
                <a:lnTo>
                  <a:pt x="229932" y="302577"/>
                </a:lnTo>
                <a:lnTo>
                  <a:pt x="200105" y="335970"/>
                </a:lnTo>
                <a:lnTo>
                  <a:pt x="172077" y="370715"/>
                </a:lnTo>
                <a:lnTo>
                  <a:pt x="145915" y="406751"/>
                </a:lnTo>
                <a:lnTo>
                  <a:pt x="121684" y="444018"/>
                </a:lnTo>
                <a:lnTo>
                  <a:pt x="99449" y="482455"/>
                </a:lnTo>
                <a:lnTo>
                  <a:pt x="79276" y="522004"/>
                </a:lnTo>
                <a:lnTo>
                  <a:pt x="61231" y="562602"/>
                </a:lnTo>
                <a:lnTo>
                  <a:pt x="45380" y="604191"/>
                </a:lnTo>
                <a:lnTo>
                  <a:pt x="31787" y="646710"/>
                </a:lnTo>
                <a:lnTo>
                  <a:pt x="20518" y="690099"/>
                </a:lnTo>
                <a:lnTo>
                  <a:pt x="11640" y="734297"/>
                </a:lnTo>
                <a:lnTo>
                  <a:pt x="5217" y="779245"/>
                </a:lnTo>
                <a:lnTo>
                  <a:pt x="1315" y="824881"/>
                </a:lnTo>
                <a:lnTo>
                  <a:pt x="0" y="871147"/>
                </a:lnTo>
                <a:lnTo>
                  <a:pt x="1315" y="917413"/>
                </a:lnTo>
                <a:lnTo>
                  <a:pt x="5217" y="963050"/>
                </a:lnTo>
                <a:lnTo>
                  <a:pt x="11640" y="1007997"/>
                </a:lnTo>
                <a:lnTo>
                  <a:pt x="20518" y="1052196"/>
                </a:lnTo>
                <a:lnTo>
                  <a:pt x="31787" y="1095584"/>
                </a:lnTo>
                <a:lnTo>
                  <a:pt x="45380" y="1138103"/>
                </a:lnTo>
                <a:lnTo>
                  <a:pt x="61231" y="1179692"/>
                </a:lnTo>
                <a:lnTo>
                  <a:pt x="79276" y="1220291"/>
                </a:lnTo>
                <a:lnTo>
                  <a:pt x="99449" y="1259839"/>
                </a:lnTo>
                <a:lnTo>
                  <a:pt x="121684" y="1298277"/>
                </a:lnTo>
                <a:lnTo>
                  <a:pt x="145915" y="1335544"/>
                </a:lnTo>
                <a:lnTo>
                  <a:pt x="172077" y="1371579"/>
                </a:lnTo>
                <a:lnTo>
                  <a:pt x="200105" y="1406324"/>
                </a:lnTo>
                <a:lnTo>
                  <a:pt x="229932" y="1439717"/>
                </a:lnTo>
                <a:lnTo>
                  <a:pt x="261494" y="1471699"/>
                </a:lnTo>
                <a:lnTo>
                  <a:pt x="294724" y="1502209"/>
                </a:lnTo>
                <a:lnTo>
                  <a:pt x="329558" y="1531186"/>
                </a:lnTo>
                <a:lnTo>
                  <a:pt x="365928" y="1558572"/>
                </a:lnTo>
                <a:lnTo>
                  <a:pt x="403771" y="1584305"/>
                </a:lnTo>
                <a:lnTo>
                  <a:pt x="443020" y="1608325"/>
                </a:lnTo>
                <a:lnTo>
                  <a:pt x="483610" y="1630573"/>
                </a:lnTo>
                <a:lnTo>
                  <a:pt x="525475" y="1650987"/>
                </a:lnTo>
                <a:lnTo>
                  <a:pt x="568550" y="1669508"/>
                </a:lnTo>
                <a:lnTo>
                  <a:pt x="612769" y="1686076"/>
                </a:lnTo>
                <a:lnTo>
                  <a:pt x="658066" y="1700630"/>
                </a:lnTo>
                <a:lnTo>
                  <a:pt x="704376" y="1713110"/>
                </a:lnTo>
                <a:lnTo>
                  <a:pt x="751634" y="1723456"/>
                </a:lnTo>
                <a:lnTo>
                  <a:pt x="799773" y="1731608"/>
                </a:lnTo>
                <a:lnTo>
                  <a:pt x="848728" y="1737505"/>
                </a:lnTo>
                <a:lnTo>
                  <a:pt x="898434" y="1741087"/>
                </a:lnTo>
                <a:lnTo>
                  <a:pt x="948825" y="1742295"/>
                </a:lnTo>
                <a:lnTo>
                  <a:pt x="999217" y="1741087"/>
                </a:lnTo>
                <a:lnTo>
                  <a:pt x="1048923" y="1737505"/>
                </a:lnTo>
                <a:lnTo>
                  <a:pt x="1097879" y="1731608"/>
                </a:lnTo>
                <a:lnTo>
                  <a:pt x="1146018" y="1723456"/>
                </a:lnTo>
                <a:lnTo>
                  <a:pt x="1193276" y="1713110"/>
                </a:lnTo>
                <a:lnTo>
                  <a:pt x="1239586" y="1700630"/>
                </a:lnTo>
                <a:lnTo>
                  <a:pt x="1284883" y="1686076"/>
                </a:lnTo>
                <a:lnTo>
                  <a:pt x="1329102" y="1669508"/>
                </a:lnTo>
                <a:lnTo>
                  <a:pt x="1372177" y="1650987"/>
                </a:lnTo>
                <a:lnTo>
                  <a:pt x="1414042" y="1630573"/>
                </a:lnTo>
                <a:lnTo>
                  <a:pt x="1454632" y="1608325"/>
                </a:lnTo>
                <a:lnTo>
                  <a:pt x="1493881" y="1584305"/>
                </a:lnTo>
                <a:lnTo>
                  <a:pt x="1531724" y="1558572"/>
                </a:lnTo>
                <a:lnTo>
                  <a:pt x="1568095" y="1531186"/>
                </a:lnTo>
                <a:lnTo>
                  <a:pt x="1602928" y="1502209"/>
                </a:lnTo>
                <a:lnTo>
                  <a:pt x="1636158" y="1471699"/>
                </a:lnTo>
                <a:lnTo>
                  <a:pt x="1667720" y="1439717"/>
                </a:lnTo>
                <a:lnTo>
                  <a:pt x="1697547" y="1406324"/>
                </a:lnTo>
                <a:lnTo>
                  <a:pt x="1725575" y="1371579"/>
                </a:lnTo>
                <a:lnTo>
                  <a:pt x="1751737" y="1335544"/>
                </a:lnTo>
                <a:lnTo>
                  <a:pt x="1775968" y="1298277"/>
                </a:lnTo>
                <a:lnTo>
                  <a:pt x="1798203" y="1259839"/>
                </a:lnTo>
                <a:lnTo>
                  <a:pt x="1818376" y="1220291"/>
                </a:lnTo>
                <a:lnTo>
                  <a:pt x="1836421" y="1179692"/>
                </a:lnTo>
                <a:lnTo>
                  <a:pt x="1852273" y="1138103"/>
                </a:lnTo>
                <a:lnTo>
                  <a:pt x="1865865" y="1095584"/>
                </a:lnTo>
                <a:lnTo>
                  <a:pt x="1877134" y="1052196"/>
                </a:lnTo>
                <a:lnTo>
                  <a:pt x="1886012" y="1007997"/>
                </a:lnTo>
                <a:lnTo>
                  <a:pt x="1892435" y="963050"/>
                </a:lnTo>
                <a:lnTo>
                  <a:pt x="1896337" y="917413"/>
                </a:lnTo>
                <a:lnTo>
                  <a:pt x="1897653" y="871147"/>
                </a:lnTo>
                <a:lnTo>
                  <a:pt x="1896337" y="824881"/>
                </a:lnTo>
                <a:lnTo>
                  <a:pt x="1892435" y="779245"/>
                </a:lnTo>
                <a:lnTo>
                  <a:pt x="1886012" y="734297"/>
                </a:lnTo>
                <a:lnTo>
                  <a:pt x="1877134" y="690099"/>
                </a:lnTo>
                <a:lnTo>
                  <a:pt x="1865865" y="646710"/>
                </a:lnTo>
                <a:lnTo>
                  <a:pt x="1852273" y="604191"/>
                </a:lnTo>
                <a:lnTo>
                  <a:pt x="1836421" y="562602"/>
                </a:lnTo>
                <a:lnTo>
                  <a:pt x="1818376" y="522004"/>
                </a:lnTo>
                <a:lnTo>
                  <a:pt x="1798203" y="482455"/>
                </a:lnTo>
                <a:lnTo>
                  <a:pt x="1775968" y="444018"/>
                </a:lnTo>
                <a:lnTo>
                  <a:pt x="1751737" y="406751"/>
                </a:lnTo>
                <a:lnTo>
                  <a:pt x="1725575" y="370715"/>
                </a:lnTo>
                <a:lnTo>
                  <a:pt x="1697547" y="335970"/>
                </a:lnTo>
                <a:lnTo>
                  <a:pt x="1667720" y="302577"/>
                </a:lnTo>
                <a:lnTo>
                  <a:pt x="1636158" y="270595"/>
                </a:lnTo>
                <a:lnTo>
                  <a:pt x="1602928" y="240086"/>
                </a:lnTo>
                <a:lnTo>
                  <a:pt x="1568095" y="211108"/>
                </a:lnTo>
                <a:lnTo>
                  <a:pt x="1531724" y="183722"/>
                </a:lnTo>
                <a:lnTo>
                  <a:pt x="1493881" y="157989"/>
                </a:lnTo>
                <a:lnTo>
                  <a:pt x="1454632" y="133969"/>
                </a:lnTo>
                <a:lnTo>
                  <a:pt x="1414042" y="111722"/>
                </a:lnTo>
                <a:lnTo>
                  <a:pt x="1372177" y="91307"/>
                </a:lnTo>
                <a:lnTo>
                  <a:pt x="1329102" y="72786"/>
                </a:lnTo>
                <a:lnTo>
                  <a:pt x="1284883" y="56218"/>
                </a:lnTo>
                <a:lnTo>
                  <a:pt x="1239586" y="41664"/>
                </a:lnTo>
                <a:lnTo>
                  <a:pt x="1193276" y="29184"/>
                </a:lnTo>
                <a:lnTo>
                  <a:pt x="1146018" y="18838"/>
                </a:lnTo>
                <a:lnTo>
                  <a:pt x="1097879" y="10687"/>
                </a:lnTo>
                <a:lnTo>
                  <a:pt x="1048923" y="4789"/>
                </a:lnTo>
                <a:lnTo>
                  <a:pt x="999217" y="1207"/>
                </a:lnTo>
                <a:lnTo>
                  <a:pt x="948825" y="0"/>
                </a:lnTo>
                <a:close/>
              </a:path>
            </a:pathLst>
          </a:custGeom>
          <a:solidFill>
            <a:srgbClr val="8DC4D4">
              <a:alpha val="5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68456" y="2113145"/>
            <a:ext cx="1898014" cy="1742439"/>
          </a:xfrm>
          <a:custGeom>
            <a:avLst/>
            <a:gdLst/>
            <a:ahLst/>
            <a:cxnLst/>
            <a:rect l="l" t="t" r="r" b="b"/>
            <a:pathLst>
              <a:path w="1898014" h="1742439">
                <a:moveTo>
                  <a:pt x="0" y="871147"/>
                </a:moveTo>
                <a:lnTo>
                  <a:pt x="1315" y="824881"/>
                </a:lnTo>
                <a:lnTo>
                  <a:pt x="5217" y="779245"/>
                </a:lnTo>
                <a:lnTo>
                  <a:pt x="11640" y="734297"/>
                </a:lnTo>
                <a:lnTo>
                  <a:pt x="20518" y="690099"/>
                </a:lnTo>
                <a:lnTo>
                  <a:pt x="31787" y="646710"/>
                </a:lnTo>
                <a:lnTo>
                  <a:pt x="45380" y="604191"/>
                </a:lnTo>
                <a:lnTo>
                  <a:pt x="61231" y="562602"/>
                </a:lnTo>
                <a:lnTo>
                  <a:pt x="79276" y="522004"/>
                </a:lnTo>
                <a:lnTo>
                  <a:pt x="99449" y="482455"/>
                </a:lnTo>
                <a:lnTo>
                  <a:pt x="121684" y="444018"/>
                </a:lnTo>
                <a:lnTo>
                  <a:pt x="145915" y="406751"/>
                </a:lnTo>
                <a:lnTo>
                  <a:pt x="172077" y="370715"/>
                </a:lnTo>
                <a:lnTo>
                  <a:pt x="200105" y="335970"/>
                </a:lnTo>
                <a:lnTo>
                  <a:pt x="229932" y="302577"/>
                </a:lnTo>
                <a:lnTo>
                  <a:pt x="261494" y="270595"/>
                </a:lnTo>
                <a:lnTo>
                  <a:pt x="294724" y="240086"/>
                </a:lnTo>
                <a:lnTo>
                  <a:pt x="329557" y="211108"/>
                </a:lnTo>
                <a:lnTo>
                  <a:pt x="365928" y="183722"/>
                </a:lnTo>
                <a:lnTo>
                  <a:pt x="403771" y="157989"/>
                </a:lnTo>
                <a:lnTo>
                  <a:pt x="443020" y="133969"/>
                </a:lnTo>
                <a:lnTo>
                  <a:pt x="483610" y="111722"/>
                </a:lnTo>
                <a:lnTo>
                  <a:pt x="525475" y="91307"/>
                </a:lnTo>
                <a:lnTo>
                  <a:pt x="568550" y="72786"/>
                </a:lnTo>
                <a:lnTo>
                  <a:pt x="612769" y="56218"/>
                </a:lnTo>
                <a:lnTo>
                  <a:pt x="658066" y="41664"/>
                </a:lnTo>
                <a:lnTo>
                  <a:pt x="704376" y="29184"/>
                </a:lnTo>
                <a:lnTo>
                  <a:pt x="751634" y="18838"/>
                </a:lnTo>
                <a:lnTo>
                  <a:pt x="799773" y="10687"/>
                </a:lnTo>
                <a:lnTo>
                  <a:pt x="848728" y="4789"/>
                </a:lnTo>
                <a:lnTo>
                  <a:pt x="898435" y="1207"/>
                </a:lnTo>
                <a:lnTo>
                  <a:pt x="948826" y="0"/>
                </a:lnTo>
                <a:lnTo>
                  <a:pt x="999217" y="1207"/>
                </a:lnTo>
                <a:lnTo>
                  <a:pt x="1048923" y="4789"/>
                </a:lnTo>
                <a:lnTo>
                  <a:pt x="1097879" y="10687"/>
                </a:lnTo>
                <a:lnTo>
                  <a:pt x="1146018" y="18838"/>
                </a:lnTo>
                <a:lnTo>
                  <a:pt x="1193276" y="29184"/>
                </a:lnTo>
                <a:lnTo>
                  <a:pt x="1239586" y="41664"/>
                </a:lnTo>
                <a:lnTo>
                  <a:pt x="1284883" y="56218"/>
                </a:lnTo>
                <a:lnTo>
                  <a:pt x="1329102" y="72786"/>
                </a:lnTo>
                <a:lnTo>
                  <a:pt x="1372177" y="91307"/>
                </a:lnTo>
                <a:lnTo>
                  <a:pt x="1414042" y="111722"/>
                </a:lnTo>
                <a:lnTo>
                  <a:pt x="1454632" y="133969"/>
                </a:lnTo>
                <a:lnTo>
                  <a:pt x="1493881" y="157989"/>
                </a:lnTo>
                <a:lnTo>
                  <a:pt x="1531724" y="183722"/>
                </a:lnTo>
                <a:lnTo>
                  <a:pt x="1568095" y="211108"/>
                </a:lnTo>
                <a:lnTo>
                  <a:pt x="1602928" y="240086"/>
                </a:lnTo>
                <a:lnTo>
                  <a:pt x="1636158" y="270595"/>
                </a:lnTo>
                <a:lnTo>
                  <a:pt x="1667720" y="302577"/>
                </a:lnTo>
                <a:lnTo>
                  <a:pt x="1697547" y="335970"/>
                </a:lnTo>
                <a:lnTo>
                  <a:pt x="1725575" y="370715"/>
                </a:lnTo>
                <a:lnTo>
                  <a:pt x="1751737" y="406751"/>
                </a:lnTo>
                <a:lnTo>
                  <a:pt x="1775968" y="444018"/>
                </a:lnTo>
                <a:lnTo>
                  <a:pt x="1798203" y="482455"/>
                </a:lnTo>
                <a:lnTo>
                  <a:pt x="1818376" y="522004"/>
                </a:lnTo>
                <a:lnTo>
                  <a:pt x="1836421" y="562602"/>
                </a:lnTo>
                <a:lnTo>
                  <a:pt x="1852272" y="604191"/>
                </a:lnTo>
                <a:lnTo>
                  <a:pt x="1865865" y="646710"/>
                </a:lnTo>
                <a:lnTo>
                  <a:pt x="1877134" y="690099"/>
                </a:lnTo>
                <a:lnTo>
                  <a:pt x="1886012" y="734297"/>
                </a:lnTo>
                <a:lnTo>
                  <a:pt x="1892435" y="779245"/>
                </a:lnTo>
                <a:lnTo>
                  <a:pt x="1896337" y="824881"/>
                </a:lnTo>
                <a:lnTo>
                  <a:pt x="1897652" y="871147"/>
                </a:lnTo>
                <a:lnTo>
                  <a:pt x="1896337" y="917413"/>
                </a:lnTo>
                <a:lnTo>
                  <a:pt x="1892435" y="963050"/>
                </a:lnTo>
                <a:lnTo>
                  <a:pt x="1886012" y="1007997"/>
                </a:lnTo>
                <a:lnTo>
                  <a:pt x="1877134" y="1052196"/>
                </a:lnTo>
                <a:lnTo>
                  <a:pt x="1865865" y="1095584"/>
                </a:lnTo>
                <a:lnTo>
                  <a:pt x="1852272" y="1138103"/>
                </a:lnTo>
                <a:lnTo>
                  <a:pt x="1836421" y="1179692"/>
                </a:lnTo>
                <a:lnTo>
                  <a:pt x="1818376" y="1220291"/>
                </a:lnTo>
                <a:lnTo>
                  <a:pt x="1798203" y="1259839"/>
                </a:lnTo>
                <a:lnTo>
                  <a:pt x="1775968" y="1298277"/>
                </a:lnTo>
                <a:lnTo>
                  <a:pt x="1751737" y="1335544"/>
                </a:lnTo>
                <a:lnTo>
                  <a:pt x="1725575" y="1371580"/>
                </a:lnTo>
                <a:lnTo>
                  <a:pt x="1697547" y="1406324"/>
                </a:lnTo>
                <a:lnTo>
                  <a:pt x="1667720" y="1439718"/>
                </a:lnTo>
                <a:lnTo>
                  <a:pt x="1636158" y="1471699"/>
                </a:lnTo>
                <a:lnTo>
                  <a:pt x="1602928" y="1502209"/>
                </a:lnTo>
                <a:lnTo>
                  <a:pt x="1568095" y="1531187"/>
                </a:lnTo>
                <a:lnTo>
                  <a:pt x="1531724" y="1558572"/>
                </a:lnTo>
                <a:lnTo>
                  <a:pt x="1493881" y="1584305"/>
                </a:lnTo>
                <a:lnTo>
                  <a:pt x="1454632" y="1608325"/>
                </a:lnTo>
                <a:lnTo>
                  <a:pt x="1414042" y="1630573"/>
                </a:lnTo>
                <a:lnTo>
                  <a:pt x="1372177" y="1650987"/>
                </a:lnTo>
                <a:lnTo>
                  <a:pt x="1329102" y="1669508"/>
                </a:lnTo>
                <a:lnTo>
                  <a:pt x="1284883" y="1686076"/>
                </a:lnTo>
                <a:lnTo>
                  <a:pt x="1239586" y="1700630"/>
                </a:lnTo>
                <a:lnTo>
                  <a:pt x="1193276" y="1713110"/>
                </a:lnTo>
                <a:lnTo>
                  <a:pt x="1146018" y="1723456"/>
                </a:lnTo>
                <a:lnTo>
                  <a:pt x="1097879" y="1731608"/>
                </a:lnTo>
                <a:lnTo>
                  <a:pt x="1048923" y="1737505"/>
                </a:lnTo>
                <a:lnTo>
                  <a:pt x="999217" y="1741087"/>
                </a:lnTo>
                <a:lnTo>
                  <a:pt x="948826" y="1742295"/>
                </a:lnTo>
                <a:lnTo>
                  <a:pt x="898435" y="1741087"/>
                </a:lnTo>
                <a:lnTo>
                  <a:pt x="848728" y="1737505"/>
                </a:lnTo>
                <a:lnTo>
                  <a:pt x="799773" y="1731608"/>
                </a:lnTo>
                <a:lnTo>
                  <a:pt x="751634" y="1723456"/>
                </a:lnTo>
                <a:lnTo>
                  <a:pt x="704376" y="1713110"/>
                </a:lnTo>
                <a:lnTo>
                  <a:pt x="658066" y="1700630"/>
                </a:lnTo>
                <a:lnTo>
                  <a:pt x="612769" y="1686076"/>
                </a:lnTo>
                <a:lnTo>
                  <a:pt x="568550" y="1669508"/>
                </a:lnTo>
                <a:lnTo>
                  <a:pt x="525475" y="1650987"/>
                </a:lnTo>
                <a:lnTo>
                  <a:pt x="483610" y="1630573"/>
                </a:lnTo>
                <a:lnTo>
                  <a:pt x="443020" y="1608325"/>
                </a:lnTo>
                <a:lnTo>
                  <a:pt x="403771" y="1584305"/>
                </a:lnTo>
                <a:lnTo>
                  <a:pt x="365928" y="1558572"/>
                </a:lnTo>
                <a:lnTo>
                  <a:pt x="329557" y="1531187"/>
                </a:lnTo>
                <a:lnTo>
                  <a:pt x="294724" y="1502209"/>
                </a:lnTo>
                <a:lnTo>
                  <a:pt x="261494" y="1471699"/>
                </a:lnTo>
                <a:lnTo>
                  <a:pt x="229932" y="1439718"/>
                </a:lnTo>
                <a:lnTo>
                  <a:pt x="200105" y="1406324"/>
                </a:lnTo>
                <a:lnTo>
                  <a:pt x="172077" y="1371580"/>
                </a:lnTo>
                <a:lnTo>
                  <a:pt x="145915" y="1335544"/>
                </a:lnTo>
                <a:lnTo>
                  <a:pt x="121684" y="1298277"/>
                </a:lnTo>
                <a:lnTo>
                  <a:pt x="99449" y="1259839"/>
                </a:lnTo>
                <a:lnTo>
                  <a:pt x="79276" y="1220291"/>
                </a:lnTo>
                <a:lnTo>
                  <a:pt x="61231" y="1179692"/>
                </a:lnTo>
                <a:lnTo>
                  <a:pt x="45380" y="1138103"/>
                </a:lnTo>
                <a:lnTo>
                  <a:pt x="31787" y="1095584"/>
                </a:lnTo>
                <a:lnTo>
                  <a:pt x="20518" y="1052196"/>
                </a:lnTo>
                <a:lnTo>
                  <a:pt x="11640" y="1007997"/>
                </a:lnTo>
                <a:lnTo>
                  <a:pt x="5217" y="963050"/>
                </a:lnTo>
                <a:lnTo>
                  <a:pt x="1315" y="917413"/>
                </a:lnTo>
                <a:lnTo>
                  <a:pt x="0" y="871147"/>
                </a:lnTo>
                <a:close/>
              </a:path>
            </a:pathLst>
          </a:custGeom>
          <a:ln w="2537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39051" y="1233318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589869" y="0"/>
                </a:moveTo>
                <a:lnTo>
                  <a:pt x="538973" y="1939"/>
                </a:lnTo>
                <a:lnTo>
                  <a:pt x="489279" y="7651"/>
                </a:lnTo>
                <a:lnTo>
                  <a:pt x="440964" y="16978"/>
                </a:lnTo>
                <a:lnTo>
                  <a:pt x="394206" y="29761"/>
                </a:lnTo>
                <a:lnTo>
                  <a:pt x="349181" y="45841"/>
                </a:lnTo>
                <a:lnTo>
                  <a:pt x="306067" y="65060"/>
                </a:lnTo>
                <a:lnTo>
                  <a:pt x="265040" y="87259"/>
                </a:lnTo>
                <a:lnTo>
                  <a:pt x="226278" y="112280"/>
                </a:lnTo>
                <a:lnTo>
                  <a:pt x="189958" y="139963"/>
                </a:lnTo>
                <a:lnTo>
                  <a:pt x="156256" y="170151"/>
                </a:lnTo>
                <a:lnTo>
                  <a:pt x="125350" y="202684"/>
                </a:lnTo>
                <a:lnTo>
                  <a:pt x="97417" y="237404"/>
                </a:lnTo>
                <a:lnTo>
                  <a:pt x="72634" y="274153"/>
                </a:lnTo>
                <a:lnTo>
                  <a:pt x="51178" y="312772"/>
                </a:lnTo>
                <a:lnTo>
                  <a:pt x="33226" y="353102"/>
                </a:lnTo>
                <a:lnTo>
                  <a:pt x="18955" y="394985"/>
                </a:lnTo>
                <a:lnTo>
                  <a:pt x="8542" y="438262"/>
                </a:lnTo>
                <a:lnTo>
                  <a:pt x="2165" y="482775"/>
                </a:lnTo>
                <a:lnTo>
                  <a:pt x="0" y="528364"/>
                </a:lnTo>
                <a:lnTo>
                  <a:pt x="2165" y="573953"/>
                </a:lnTo>
                <a:lnTo>
                  <a:pt x="8542" y="618466"/>
                </a:lnTo>
                <a:lnTo>
                  <a:pt x="18955" y="661743"/>
                </a:lnTo>
                <a:lnTo>
                  <a:pt x="33226" y="703626"/>
                </a:lnTo>
                <a:lnTo>
                  <a:pt x="51178" y="743956"/>
                </a:lnTo>
                <a:lnTo>
                  <a:pt x="72634" y="782574"/>
                </a:lnTo>
                <a:lnTo>
                  <a:pt x="97417" y="819323"/>
                </a:lnTo>
                <a:lnTo>
                  <a:pt x="125350" y="854044"/>
                </a:lnTo>
                <a:lnTo>
                  <a:pt x="156256" y="886577"/>
                </a:lnTo>
                <a:lnTo>
                  <a:pt x="189958" y="916765"/>
                </a:lnTo>
                <a:lnTo>
                  <a:pt x="226278" y="944448"/>
                </a:lnTo>
                <a:lnTo>
                  <a:pt x="265040" y="969469"/>
                </a:lnTo>
                <a:lnTo>
                  <a:pt x="306067" y="991668"/>
                </a:lnTo>
                <a:lnTo>
                  <a:pt x="349181" y="1010886"/>
                </a:lnTo>
                <a:lnTo>
                  <a:pt x="394206" y="1026967"/>
                </a:lnTo>
                <a:lnTo>
                  <a:pt x="440964" y="1039750"/>
                </a:lnTo>
                <a:lnTo>
                  <a:pt x="489279" y="1049076"/>
                </a:lnTo>
                <a:lnTo>
                  <a:pt x="538973" y="1054789"/>
                </a:lnTo>
                <a:lnTo>
                  <a:pt x="589869" y="1056728"/>
                </a:lnTo>
                <a:lnTo>
                  <a:pt x="640765" y="1054789"/>
                </a:lnTo>
                <a:lnTo>
                  <a:pt x="690459" y="1049076"/>
                </a:lnTo>
                <a:lnTo>
                  <a:pt x="738774" y="1039750"/>
                </a:lnTo>
                <a:lnTo>
                  <a:pt x="785532" y="1026967"/>
                </a:lnTo>
                <a:lnTo>
                  <a:pt x="830557" y="1010886"/>
                </a:lnTo>
                <a:lnTo>
                  <a:pt x="873671" y="991668"/>
                </a:lnTo>
                <a:lnTo>
                  <a:pt x="914698" y="969469"/>
                </a:lnTo>
                <a:lnTo>
                  <a:pt x="953460" y="944448"/>
                </a:lnTo>
                <a:lnTo>
                  <a:pt x="989781" y="916765"/>
                </a:lnTo>
                <a:lnTo>
                  <a:pt x="1023483" y="886577"/>
                </a:lnTo>
                <a:lnTo>
                  <a:pt x="1054389" y="854044"/>
                </a:lnTo>
                <a:lnTo>
                  <a:pt x="1082322" y="819323"/>
                </a:lnTo>
                <a:lnTo>
                  <a:pt x="1107105" y="782574"/>
                </a:lnTo>
                <a:lnTo>
                  <a:pt x="1128561" y="743956"/>
                </a:lnTo>
                <a:lnTo>
                  <a:pt x="1146513" y="703626"/>
                </a:lnTo>
                <a:lnTo>
                  <a:pt x="1160784" y="661743"/>
                </a:lnTo>
                <a:lnTo>
                  <a:pt x="1171197" y="618466"/>
                </a:lnTo>
                <a:lnTo>
                  <a:pt x="1177574" y="573953"/>
                </a:lnTo>
                <a:lnTo>
                  <a:pt x="1179739" y="528364"/>
                </a:lnTo>
                <a:lnTo>
                  <a:pt x="1177574" y="482775"/>
                </a:lnTo>
                <a:lnTo>
                  <a:pt x="1171197" y="438262"/>
                </a:lnTo>
                <a:lnTo>
                  <a:pt x="1160784" y="394985"/>
                </a:lnTo>
                <a:lnTo>
                  <a:pt x="1146513" y="353102"/>
                </a:lnTo>
                <a:lnTo>
                  <a:pt x="1128561" y="312772"/>
                </a:lnTo>
                <a:lnTo>
                  <a:pt x="1107105" y="274153"/>
                </a:lnTo>
                <a:lnTo>
                  <a:pt x="1082322" y="237404"/>
                </a:lnTo>
                <a:lnTo>
                  <a:pt x="1054389" y="202684"/>
                </a:lnTo>
                <a:lnTo>
                  <a:pt x="1023483" y="170151"/>
                </a:lnTo>
                <a:lnTo>
                  <a:pt x="989781" y="139963"/>
                </a:lnTo>
                <a:lnTo>
                  <a:pt x="953460" y="112280"/>
                </a:lnTo>
                <a:lnTo>
                  <a:pt x="914698" y="87259"/>
                </a:lnTo>
                <a:lnTo>
                  <a:pt x="873671" y="65060"/>
                </a:lnTo>
                <a:lnTo>
                  <a:pt x="830557" y="45841"/>
                </a:lnTo>
                <a:lnTo>
                  <a:pt x="785532" y="29761"/>
                </a:lnTo>
                <a:lnTo>
                  <a:pt x="738774" y="16978"/>
                </a:lnTo>
                <a:lnTo>
                  <a:pt x="690459" y="7651"/>
                </a:lnTo>
                <a:lnTo>
                  <a:pt x="640765" y="1939"/>
                </a:lnTo>
                <a:lnTo>
                  <a:pt x="589869" y="0"/>
                </a:lnTo>
                <a:close/>
              </a:path>
            </a:pathLst>
          </a:custGeom>
          <a:solidFill>
            <a:srgbClr val="90C9DB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39051" y="1233318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0" y="528364"/>
                </a:moveTo>
                <a:lnTo>
                  <a:pt x="2165" y="482775"/>
                </a:lnTo>
                <a:lnTo>
                  <a:pt x="8542" y="438262"/>
                </a:lnTo>
                <a:lnTo>
                  <a:pt x="18955" y="394986"/>
                </a:lnTo>
                <a:lnTo>
                  <a:pt x="33226" y="353103"/>
                </a:lnTo>
                <a:lnTo>
                  <a:pt x="51178" y="312773"/>
                </a:lnTo>
                <a:lnTo>
                  <a:pt x="72634" y="274154"/>
                </a:lnTo>
                <a:lnTo>
                  <a:pt x="97417" y="237405"/>
                </a:lnTo>
                <a:lnTo>
                  <a:pt x="125350" y="202684"/>
                </a:lnTo>
                <a:lnTo>
                  <a:pt x="156256" y="170151"/>
                </a:lnTo>
                <a:lnTo>
                  <a:pt x="189958" y="139963"/>
                </a:lnTo>
                <a:lnTo>
                  <a:pt x="226278" y="112280"/>
                </a:lnTo>
                <a:lnTo>
                  <a:pt x="265040" y="87259"/>
                </a:lnTo>
                <a:lnTo>
                  <a:pt x="306067" y="65060"/>
                </a:lnTo>
                <a:lnTo>
                  <a:pt x="349181" y="45842"/>
                </a:lnTo>
                <a:lnTo>
                  <a:pt x="394206" y="29761"/>
                </a:lnTo>
                <a:lnTo>
                  <a:pt x="440965" y="16978"/>
                </a:lnTo>
                <a:lnTo>
                  <a:pt x="489279" y="7651"/>
                </a:lnTo>
                <a:lnTo>
                  <a:pt x="538973" y="1939"/>
                </a:lnTo>
                <a:lnTo>
                  <a:pt x="589869" y="0"/>
                </a:lnTo>
                <a:lnTo>
                  <a:pt x="640766" y="1939"/>
                </a:lnTo>
                <a:lnTo>
                  <a:pt x="690460" y="7651"/>
                </a:lnTo>
                <a:lnTo>
                  <a:pt x="738774" y="16978"/>
                </a:lnTo>
                <a:lnTo>
                  <a:pt x="785533" y="29761"/>
                </a:lnTo>
                <a:lnTo>
                  <a:pt x="830557" y="45842"/>
                </a:lnTo>
                <a:lnTo>
                  <a:pt x="873672" y="65060"/>
                </a:lnTo>
                <a:lnTo>
                  <a:pt x="914699" y="87259"/>
                </a:lnTo>
                <a:lnTo>
                  <a:pt x="953461" y="112280"/>
                </a:lnTo>
                <a:lnTo>
                  <a:pt x="989781" y="139963"/>
                </a:lnTo>
                <a:lnTo>
                  <a:pt x="1023483" y="170151"/>
                </a:lnTo>
                <a:lnTo>
                  <a:pt x="1054389" y="202684"/>
                </a:lnTo>
                <a:lnTo>
                  <a:pt x="1082322" y="237405"/>
                </a:lnTo>
                <a:lnTo>
                  <a:pt x="1107105" y="274154"/>
                </a:lnTo>
                <a:lnTo>
                  <a:pt x="1128561" y="312773"/>
                </a:lnTo>
                <a:lnTo>
                  <a:pt x="1146513" y="353103"/>
                </a:lnTo>
                <a:lnTo>
                  <a:pt x="1160784" y="394986"/>
                </a:lnTo>
                <a:lnTo>
                  <a:pt x="1171197" y="438262"/>
                </a:lnTo>
                <a:lnTo>
                  <a:pt x="1177574" y="482775"/>
                </a:lnTo>
                <a:lnTo>
                  <a:pt x="1179739" y="528364"/>
                </a:lnTo>
                <a:lnTo>
                  <a:pt x="1177574" y="573954"/>
                </a:lnTo>
                <a:lnTo>
                  <a:pt x="1171197" y="618466"/>
                </a:lnTo>
                <a:lnTo>
                  <a:pt x="1160784" y="661743"/>
                </a:lnTo>
                <a:lnTo>
                  <a:pt x="1146513" y="703626"/>
                </a:lnTo>
                <a:lnTo>
                  <a:pt x="1128561" y="743956"/>
                </a:lnTo>
                <a:lnTo>
                  <a:pt x="1107105" y="782575"/>
                </a:lnTo>
                <a:lnTo>
                  <a:pt x="1082322" y="819324"/>
                </a:lnTo>
                <a:lnTo>
                  <a:pt x="1054389" y="854044"/>
                </a:lnTo>
                <a:lnTo>
                  <a:pt x="1023483" y="886578"/>
                </a:lnTo>
                <a:lnTo>
                  <a:pt x="989781" y="916765"/>
                </a:lnTo>
                <a:lnTo>
                  <a:pt x="953461" y="944449"/>
                </a:lnTo>
                <a:lnTo>
                  <a:pt x="914699" y="969469"/>
                </a:lnTo>
                <a:lnTo>
                  <a:pt x="873672" y="991668"/>
                </a:lnTo>
                <a:lnTo>
                  <a:pt x="830557" y="1010887"/>
                </a:lnTo>
                <a:lnTo>
                  <a:pt x="785533" y="1026967"/>
                </a:lnTo>
                <a:lnTo>
                  <a:pt x="738774" y="1039750"/>
                </a:lnTo>
                <a:lnTo>
                  <a:pt x="690460" y="1049077"/>
                </a:lnTo>
                <a:lnTo>
                  <a:pt x="640766" y="1054790"/>
                </a:lnTo>
                <a:lnTo>
                  <a:pt x="589869" y="1056729"/>
                </a:lnTo>
                <a:lnTo>
                  <a:pt x="538973" y="1054790"/>
                </a:lnTo>
                <a:lnTo>
                  <a:pt x="489279" y="1049077"/>
                </a:lnTo>
                <a:lnTo>
                  <a:pt x="440965" y="1039750"/>
                </a:lnTo>
                <a:lnTo>
                  <a:pt x="394206" y="1026967"/>
                </a:lnTo>
                <a:lnTo>
                  <a:pt x="349181" y="1010887"/>
                </a:lnTo>
                <a:lnTo>
                  <a:pt x="306067" y="991668"/>
                </a:lnTo>
                <a:lnTo>
                  <a:pt x="265040" y="969469"/>
                </a:lnTo>
                <a:lnTo>
                  <a:pt x="226278" y="944449"/>
                </a:lnTo>
                <a:lnTo>
                  <a:pt x="189958" y="916765"/>
                </a:lnTo>
                <a:lnTo>
                  <a:pt x="156256" y="886578"/>
                </a:lnTo>
                <a:lnTo>
                  <a:pt x="125350" y="854044"/>
                </a:lnTo>
                <a:lnTo>
                  <a:pt x="97417" y="819324"/>
                </a:lnTo>
                <a:lnTo>
                  <a:pt x="72634" y="782575"/>
                </a:lnTo>
                <a:lnTo>
                  <a:pt x="51178" y="743956"/>
                </a:lnTo>
                <a:lnTo>
                  <a:pt x="33226" y="703626"/>
                </a:lnTo>
                <a:lnTo>
                  <a:pt x="18955" y="661743"/>
                </a:lnTo>
                <a:lnTo>
                  <a:pt x="8542" y="618466"/>
                </a:lnTo>
                <a:lnTo>
                  <a:pt x="2165" y="573954"/>
                </a:lnTo>
                <a:lnTo>
                  <a:pt x="0" y="528364"/>
                </a:lnTo>
                <a:close/>
              </a:path>
            </a:pathLst>
          </a:custGeom>
          <a:ln w="2537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910630" y="1650043"/>
            <a:ext cx="64325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 b="1">
                <a:solidFill>
                  <a:srgbClr val="717074"/>
                </a:solidFill>
                <a:latin typeface="Arial"/>
                <a:cs typeface="Arial"/>
              </a:rPr>
              <a:t>Platform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98056" y="3067239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589869" y="0"/>
                </a:moveTo>
                <a:lnTo>
                  <a:pt x="538973" y="1939"/>
                </a:lnTo>
                <a:lnTo>
                  <a:pt x="489279" y="7651"/>
                </a:lnTo>
                <a:lnTo>
                  <a:pt x="440964" y="16978"/>
                </a:lnTo>
                <a:lnTo>
                  <a:pt x="394206" y="29761"/>
                </a:lnTo>
                <a:lnTo>
                  <a:pt x="349181" y="45841"/>
                </a:lnTo>
                <a:lnTo>
                  <a:pt x="306067" y="65060"/>
                </a:lnTo>
                <a:lnTo>
                  <a:pt x="265040" y="87259"/>
                </a:lnTo>
                <a:lnTo>
                  <a:pt x="226278" y="112280"/>
                </a:lnTo>
                <a:lnTo>
                  <a:pt x="189958" y="139963"/>
                </a:lnTo>
                <a:lnTo>
                  <a:pt x="156256" y="170151"/>
                </a:lnTo>
                <a:lnTo>
                  <a:pt x="125350" y="202684"/>
                </a:lnTo>
                <a:lnTo>
                  <a:pt x="97417" y="237404"/>
                </a:lnTo>
                <a:lnTo>
                  <a:pt x="72634" y="274153"/>
                </a:lnTo>
                <a:lnTo>
                  <a:pt x="51178" y="312772"/>
                </a:lnTo>
                <a:lnTo>
                  <a:pt x="33226" y="353102"/>
                </a:lnTo>
                <a:lnTo>
                  <a:pt x="18955" y="394985"/>
                </a:lnTo>
                <a:lnTo>
                  <a:pt x="8542" y="438262"/>
                </a:lnTo>
                <a:lnTo>
                  <a:pt x="2165" y="482775"/>
                </a:lnTo>
                <a:lnTo>
                  <a:pt x="0" y="528364"/>
                </a:lnTo>
                <a:lnTo>
                  <a:pt x="2165" y="573953"/>
                </a:lnTo>
                <a:lnTo>
                  <a:pt x="8542" y="618466"/>
                </a:lnTo>
                <a:lnTo>
                  <a:pt x="18955" y="661743"/>
                </a:lnTo>
                <a:lnTo>
                  <a:pt x="33226" y="703626"/>
                </a:lnTo>
                <a:lnTo>
                  <a:pt x="51178" y="743956"/>
                </a:lnTo>
                <a:lnTo>
                  <a:pt x="72634" y="782575"/>
                </a:lnTo>
                <a:lnTo>
                  <a:pt x="97417" y="819324"/>
                </a:lnTo>
                <a:lnTo>
                  <a:pt x="125350" y="854044"/>
                </a:lnTo>
                <a:lnTo>
                  <a:pt x="156256" y="886578"/>
                </a:lnTo>
                <a:lnTo>
                  <a:pt x="189958" y="916766"/>
                </a:lnTo>
                <a:lnTo>
                  <a:pt x="226278" y="944449"/>
                </a:lnTo>
                <a:lnTo>
                  <a:pt x="265040" y="969470"/>
                </a:lnTo>
                <a:lnTo>
                  <a:pt x="306067" y="991669"/>
                </a:lnTo>
                <a:lnTo>
                  <a:pt x="349181" y="1010888"/>
                </a:lnTo>
                <a:lnTo>
                  <a:pt x="394206" y="1026968"/>
                </a:lnTo>
                <a:lnTo>
                  <a:pt x="440964" y="1039751"/>
                </a:lnTo>
                <a:lnTo>
                  <a:pt x="489279" y="1049078"/>
                </a:lnTo>
                <a:lnTo>
                  <a:pt x="538973" y="1054790"/>
                </a:lnTo>
                <a:lnTo>
                  <a:pt x="589869" y="1056730"/>
                </a:lnTo>
                <a:lnTo>
                  <a:pt x="640765" y="1054790"/>
                </a:lnTo>
                <a:lnTo>
                  <a:pt x="690459" y="1049078"/>
                </a:lnTo>
                <a:lnTo>
                  <a:pt x="738774" y="1039751"/>
                </a:lnTo>
                <a:lnTo>
                  <a:pt x="785532" y="1026968"/>
                </a:lnTo>
                <a:lnTo>
                  <a:pt x="830557" y="1010888"/>
                </a:lnTo>
                <a:lnTo>
                  <a:pt x="873671" y="991669"/>
                </a:lnTo>
                <a:lnTo>
                  <a:pt x="914698" y="969470"/>
                </a:lnTo>
                <a:lnTo>
                  <a:pt x="953460" y="944449"/>
                </a:lnTo>
                <a:lnTo>
                  <a:pt x="989781" y="916766"/>
                </a:lnTo>
                <a:lnTo>
                  <a:pt x="1023483" y="886578"/>
                </a:lnTo>
                <a:lnTo>
                  <a:pt x="1054389" y="854044"/>
                </a:lnTo>
                <a:lnTo>
                  <a:pt x="1082322" y="819324"/>
                </a:lnTo>
                <a:lnTo>
                  <a:pt x="1107105" y="782575"/>
                </a:lnTo>
                <a:lnTo>
                  <a:pt x="1128561" y="743956"/>
                </a:lnTo>
                <a:lnTo>
                  <a:pt x="1146513" y="703626"/>
                </a:lnTo>
                <a:lnTo>
                  <a:pt x="1160784" y="661743"/>
                </a:lnTo>
                <a:lnTo>
                  <a:pt x="1171197" y="618466"/>
                </a:lnTo>
                <a:lnTo>
                  <a:pt x="1177574" y="573953"/>
                </a:lnTo>
                <a:lnTo>
                  <a:pt x="1179739" y="528364"/>
                </a:lnTo>
                <a:lnTo>
                  <a:pt x="1177574" y="482775"/>
                </a:lnTo>
                <a:lnTo>
                  <a:pt x="1171197" y="438262"/>
                </a:lnTo>
                <a:lnTo>
                  <a:pt x="1160784" y="394985"/>
                </a:lnTo>
                <a:lnTo>
                  <a:pt x="1146513" y="353102"/>
                </a:lnTo>
                <a:lnTo>
                  <a:pt x="1128561" y="312772"/>
                </a:lnTo>
                <a:lnTo>
                  <a:pt x="1107105" y="274153"/>
                </a:lnTo>
                <a:lnTo>
                  <a:pt x="1082322" y="237404"/>
                </a:lnTo>
                <a:lnTo>
                  <a:pt x="1054389" y="202684"/>
                </a:lnTo>
                <a:lnTo>
                  <a:pt x="1023483" y="170151"/>
                </a:lnTo>
                <a:lnTo>
                  <a:pt x="989781" y="139963"/>
                </a:lnTo>
                <a:lnTo>
                  <a:pt x="953460" y="112280"/>
                </a:lnTo>
                <a:lnTo>
                  <a:pt x="914698" y="87259"/>
                </a:lnTo>
                <a:lnTo>
                  <a:pt x="873671" y="65060"/>
                </a:lnTo>
                <a:lnTo>
                  <a:pt x="830557" y="45841"/>
                </a:lnTo>
                <a:lnTo>
                  <a:pt x="785532" y="29761"/>
                </a:lnTo>
                <a:lnTo>
                  <a:pt x="738774" y="16978"/>
                </a:lnTo>
                <a:lnTo>
                  <a:pt x="690459" y="7651"/>
                </a:lnTo>
                <a:lnTo>
                  <a:pt x="640765" y="1939"/>
                </a:lnTo>
                <a:lnTo>
                  <a:pt x="589869" y="0"/>
                </a:lnTo>
                <a:close/>
              </a:path>
            </a:pathLst>
          </a:custGeom>
          <a:solidFill>
            <a:srgbClr val="94CFE0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98055" y="3067239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0" y="528364"/>
                </a:moveTo>
                <a:lnTo>
                  <a:pt x="2165" y="482775"/>
                </a:lnTo>
                <a:lnTo>
                  <a:pt x="8542" y="438262"/>
                </a:lnTo>
                <a:lnTo>
                  <a:pt x="18955" y="394985"/>
                </a:lnTo>
                <a:lnTo>
                  <a:pt x="33226" y="353103"/>
                </a:lnTo>
                <a:lnTo>
                  <a:pt x="51178" y="312772"/>
                </a:lnTo>
                <a:lnTo>
                  <a:pt x="72634" y="274154"/>
                </a:lnTo>
                <a:lnTo>
                  <a:pt x="97417" y="237405"/>
                </a:lnTo>
                <a:lnTo>
                  <a:pt x="125350" y="202684"/>
                </a:lnTo>
                <a:lnTo>
                  <a:pt x="156256" y="170151"/>
                </a:lnTo>
                <a:lnTo>
                  <a:pt x="189958" y="139963"/>
                </a:lnTo>
                <a:lnTo>
                  <a:pt x="226278" y="112280"/>
                </a:lnTo>
                <a:lnTo>
                  <a:pt x="265040" y="87259"/>
                </a:lnTo>
                <a:lnTo>
                  <a:pt x="306067" y="65060"/>
                </a:lnTo>
                <a:lnTo>
                  <a:pt x="349181" y="45842"/>
                </a:lnTo>
                <a:lnTo>
                  <a:pt x="394206" y="29761"/>
                </a:lnTo>
                <a:lnTo>
                  <a:pt x="440965" y="16978"/>
                </a:lnTo>
                <a:lnTo>
                  <a:pt x="489279" y="7651"/>
                </a:lnTo>
                <a:lnTo>
                  <a:pt x="538973" y="1939"/>
                </a:lnTo>
                <a:lnTo>
                  <a:pt x="589869" y="0"/>
                </a:lnTo>
                <a:lnTo>
                  <a:pt x="640765" y="1939"/>
                </a:lnTo>
                <a:lnTo>
                  <a:pt x="690459" y="7651"/>
                </a:lnTo>
                <a:lnTo>
                  <a:pt x="738774" y="16978"/>
                </a:lnTo>
                <a:lnTo>
                  <a:pt x="785532" y="29761"/>
                </a:lnTo>
                <a:lnTo>
                  <a:pt x="830557" y="45842"/>
                </a:lnTo>
                <a:lnTo>
                  <a:pt x="873672" y="65060"/>
                </a:lnTo>
                <a:lnTo>
                  <a:pt x="914699" y="87259"/>
                </a:lnTo>
                <a:lnTo>
                  <a:pt x="953461" y="112280"/>
                </a:lnTo>
                <a:lnTo>
                  <a:pt x="989781" y="139963"/>
                </a:lnTo>
                <a:lnTo>
                  <a:pt x="1023483" y="170151"/>
                </a:lnTo>
                <a:lnTo>
                  <a:pt x="1054389" y="202684"/>
                </a:lnTo>
                <a:lnTo>
                  <a:pt x="1082322" y="237405"/>
                </a:lnTo>
                <a:lnTo>
                  <a:pt x="1107105" y="274154"/>
                </a:lnTo>
                <a:lnTo>
                  <a:pt x="1128561" y="312772"/>
                </a:lnTo>
                <a:lnTo>
                  <a:pt x="1146513" y="353103"/>
                </a:lnTo>
                <a:lnTo>
                  <a:pt x="1160784" y="394985"/>
                </a:lnTo>
                <a:lnTo>
                  <a:pt x="1171197" y="438262"/>
                </a:lnTo>
                <a:lnTo>
                  <a:pt x="1177575" y="482775"/>
                </a:lnTo>
                <a:lnTo>
                  <a:pt x="1179740" y="528364"/>
                </a:lnTo>
                <a:lnTo>
                  <a:pt x="1177575" y="573954"/>
                </a:lnTo>
                <a:lnTo>
                  <a:pt x="1171197" y="618466"/>
                </a:lnTo>
                <a:lnTo>
                  <a:pt x="1160784" y="661743"/>
                </a:lnTo>
                <a:lnTo>
                  <a:pt x="1146513" y="703626"/>
                </a:lnTo>
                <a:lnTo>
                  <a:pt x="1128561" y="743956"/>
                </a:lnTo>
                <a:lnTo>
                  <a:pt x="1107105" y="782575"/>
                </a:lnTo>
                <a:lnTo>
                  <a:pt x="1082322" y="819324"/>
                </a:lnTo>
                <a:lnTo>
                  <a:pt x="1054389" y="854044"/>
                </a:lnTo>
                <a:lnTo>
                  <a:pt x="1023483" y="886578"/>
                </a:lnTo>
                <a:lnTo>
                  <a:pt x="989781" y="916765"/>
                </a:lnTo>
                <a:lnTo>
                  <a:pt x="953461" y="944449"/>
                </a:lnTo>
                <a:lnTo>
                  <a:pt x="914699" y="969469"/>
                </a:lnTo>
                <a:lnTo>
                  <a:pt x="873672" y="991668"/>
                </a:lnTo>
                <a:lnTo>
                  <a:pt x="830557" y="1010887"/>
                </a:lnTo>
                <a:lnTo>
                  <a:pt x="785532" y="1026967"/>
                </a:lnTo>
                <a:lnTo>
                  <a:pt x="738774" y="1039750"/>
                </a:lnTo>
                <a:lnTo>
                  <a:pt x="690459" y="1049077"/>
                </a:lnTo>
                <a:lnTo>
                  <a:pt x="640765" y="1054790"/>
                </a:lnTo>
                <a:lnTo>
                  <a:pt x="589869" y="1056729"/>
                </a:lnTo>
                <a:lnTo>
                  <a:pt x="538973" y="1054790"/>
                </a:lnTo>
                <a:lnTo>
                  <a:pt x="489279" y="1049077"/>
                </a:lnTo>
                <a:lnTo>
                  <a:pt x="440965" y="1039750"/>
                </a:lnTo>
                <a:lnTo>
                  <a:pt x="394206" y="1026967"/>
                </a:lnTo>
                <a:lnTo>
                  <a:pt x="349181" y="1010887"/>
                </a:lnTo>
                <a:lnTo>
                  <a:pt x="306067" y="991668"/>
                </a:lnTo>
                <a:lnTo>
                  <a:pt x="265040" y="969469"/>
                </a:lnTo>
                <a:lnTo>
                  <a:pt x="226278" y="944449"/>
                </a:lnTo>
                <a:lnTo>
                  <a:pt x="189958" y="916765"/>
                </a:lnTo>
                <a:lnTo>
                  <a:pt x="156256" y="886578"/>
                </a:lnTo>
                <a:lnTo>
                  <a:pt x="125350" y="854044"/>
                </a:lnTo>
                <a:lnTo>
                  <a:pt x="97417" y="819324"/>
                </a:lnTo>
                <a:lnTo>
                  <a:pt x="72634" y="782575"/>
                </a:lnTo>
                <a:lnTo>
                  <a:pt x="51178" y="743956"/>
                </a:lnTo>
                <a:lnTo>
                  <a:pt x="33226" y="703626"/>
                </a:lnTo>
                <a:lnTo>
                  <a:pt x="18955" y="661743"/>
                </a:lnTo>
                <a:lnTo>
                  <a:pt x="8542" y="618466"/>
                </a:lnTo>
                <a:lnTo>
                  <a:pt x="2165" y="573954"/>
                </a:lnTo>
                <a:lnTo>
                  <a:pt x="0" y="528364"/>
                </a:lnTo>
                <a:close/>
              </a:path>
            </a:pathLst>
          </a:custGeom>
          <a:ln w="2537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978146" y="3483963"/>
            <a:ext cx="62611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 b="1">
                <a:solidFill>
                  <a:srgbClr val="717074"/>
                </a:solidFill>
                <a:latin typeface="Arial"/>
                <a:cs typeface="Arial"/>
              </a:rPr>
              <a:t>P</a:t>
            </a:r>
            <a:r>
              <a:rPr dirty="0" sz="1200" spc="-10" b="1">
                <a:solidFill>
                  <a:srgbClr val="717074"/>
                </a:solidFill>
                <a:latin typeface="Arial"/>
                <a:cs typeface="Arial"/>
              </a:rPr>
              <a:t>lug</a:t>
            </a:r>
            <a:r>
              <a:rPr dirty="0" sz="1200" spc="-5" b="1">
                <a:solidFill>
                  <a:srgbClr val="717074"/>
                </a:solidFill>
                <a:latin typeface="Arial"/>
                <a:cs typeface="Arial"/>
              </a:rPr>
              <a:t>-</a:t>
            </a:r>
            <a:r>
              <a:rPr dirty="0" sz="1200" spc="-10" b="1">
                <a:solidFill>
                  <a:srgbClr val="717074"/>
                </a:solidFill>
                <a:latin typeface="Arial"/>
                <a:cs typeface="Arial"/>
              </a:rPr>
              <a:t>in</a:t>
            </a:r>
            <a:r>
              <a:rPr dirty="0" sz="1200" spc="-5" b="1">
                <a:solidFill>
                  <a:srgbClr val="717074"/>
                </a:solidFill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580053" y="3067231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589869" y="0"/>
                </a:moveTo>
                <a:lnTo>
                  <a:pt x="538973" y="1939"/>
                </a:lnTo>
                <a:lnTo>
                  <a:pt x="489279" y="7651"/>
                </a:lnTo>
                <a:lnTo>
                  <a:pt x="440964" y="16978"/>
                </a:lnTo>
                <a:lnTo>
                  <a:pt x="394206" y="29761"/>
                </a:lnTo>
                <a:lnTo>
                  <a:pt x="349181" y="45841"/>
                </a:lnTo>
                <a:lnTo>
                  <a:pt x="306067" y="65060"/>
                </a:lnTo>
                <a:lnTo>
                  <a:pt x="265040" y="87259"/>
                </a:lnTo>
                <a:lnTo>
                  <a:pt x="226278" y="112280"/>
                </a:lnTo>
                <a:lnTo>
                  <a:pt x="189958" y="139963"/>
                </a:lnTo>
                <a:lnTo>
                  <a:pt x="156256" y="170151"/>
                </a:lnTo>
                <a:lnTo>
                  <a:pt x="125350" y="202684"/>
                </a:lnTo>
                <a:lnTo>
                  <a:pt x="97417" y="237404"/>
                </a:lnTo>
                <a:lnTo>
                  <a:pt x="72634" y="274153"/>
                </a:lnTo>
                <a:lnTo>
                  <a:pt x="51178" y="312772"/>
                </a:lnTo>
                <a:lnTo>
                  <a:pt x="33226" y="353102"/>
                </a:lnTo>
                <a:lnTo>
                  <a:pt x="18955" y="394985"/>
                </a:lnTo>
                <a:lnTo>
                  <a:pt x="8542" y="438262"/>
                </a:lnTo>
                <a:lnTo>
                  <a:pt x="2165" y="482775"/>
                </a:lnTo>
                <a:lnTo>
                  <a:pt x="0" y="528364"/>
                </a:lnTo>
                <a:lnTo>
                  <a:pt x="2165" y="573953"/>
                </a:lnTo>
                <a:lnTo>
                  <a:pt x="8542" y="618466"/>
                </a:lnTo>
                <a:lnTo>
                  <a:pt x="18955" y="661743"/>
                </a:lnTo>
                <a:lnTo>
                  <a:pt x="33226" y="703626"/>
                </a:lnTo>
                <a:lnTo>
                  <a:pt x="51178" y="743956"/>
                </a:lnTo>
                <a:lnTo>
                  <a:pt x="72634" y="782574"/>
                </a:lnTo>
                <a:lnTo>
                  <a:pt x="97417" y="819323"/>
                </a:lnTo>
                <a:lnTo>
                  <a:pt x="125350" y="854044"/>
                </a:lnTo>
                <a:lnTo>
                  <a:pt x="156256" y="886577"/>
                </a:lnTo>
                <a:lnTo>
                  <a:pt x="189958" y="916765"/>
                </a:lnTo>
                <a:lnTo>
                  <a:pt x="226278" y="944448"/>
                </a:lnTo>
                <a:lnTo>
                  <a:pt x="265040" y="969469"/>
                </a:lnTo>
                <a:lnTo>
                  <a:pt x="306067" y="991668"/>
                </a:lnTo>
                <a:lnTo>
                  <a:pt x="349181" y="1010886"/>
                </a:lnTo>
                <a:lnTo>
                  <a:pt x="394206" y="1026967"/>
                </a:lnTo>
                <a:lnTo>
                  <a:pt x="440964" y="1039750"/>
                </a:lnTo>
                <a:lnTo>
                  <a:pt x="489279" y="1049076"/>
                </a:lnTo>
                <a:lnTo>
                  <a:pt x="538973" y="1054789"/>
                </a:lnTo>
                <a:lnTo>
                  <a:pt x="589869" y="1056728"/>
                </a:lnTo>
                <a:lnTo>
                  <a:pt x="640765" y="1054789"/>
                </a:lnTo>
                <a:lnTo>
                  <a:pt x="690459" y="1049076"/>
                </a:lnTo>
                <a:lnTo>
                  <a:pt x="738774" y="1039750"/>
                </a:lnTo>
                <a:lnTo>
                  <a:pt x="785532" y="1026967"/>
                </a:lnTo>
                <a:lnTo>
                  <a:pt x="830557" y="1010886"/>
                </a:lnTo>
                <a:lnTo>
                  <a:pt x="873671" y="991668"/>
                </a:lnTo>
                <a:lnTo>
                  <a:pt x="914698" y="969469"/>
                </a:lnTo>
                <a:lnTo>
                  <a:pt x="953460" y="944448"/>
                </a:lnTo>
                <a:lnTo>
                  <a:pt x="989781" y="916765"/>
                </a:lnTo>
                <a:lnTo>
                  <a:pt x="1023483" y="886577"/>
                </a:lnTo>
                <a:lnTo>
                  <a:pt x="1054389" y="854044"/>
                </a:lnTo>
                <a:lnTo>
                  <a:pt x="1082322" y="819323"/>
                </a:lnTo>
                <a:lnTo>
                  <a:pt x="1107105" y="782574"/>
                </a:lnTo>
                <a:lnTo>
                  <a:pt x="1128561" y="743956"/>
                </a:lnTo>
                <a:lnTo>
                  <a:pt x="1146513" y="703626"/>
                </a:lnTo>
                <a:lnTo>
                  <a:pt x="1160784" y="661743"/>
                </a:lnTo>
                <a:lnTo>
                  <a:pt x="1171197" y="618466"/>
                </a:lnTo>
                <a:lnTo>
                  <a:pt x="1177574" y="573953"/>
                </a:lnTo>
                <a:lnTo>
                  <a:pt x="1179739" y="528364"/>
                </a:lnTo>
                <a:lnTo>
                  <a:pt x="1177574" y="482775"/>
                </a:lnTo>
                <a:lnTo>
                  <a:pt x="1171197" y="438262"/>
                </a:lnTo>
                <a:lnTo>
                  <a:pt x="1160784" y="394985"/>
                </a:lnTo>
                <a:lnTo>
                  <a:pt x="1146513" y="353102"/>
                </a:lnTo>
                <a:lnTo>
                  <a:pt x="1128561" y="312772"/>
                </a:lnTo>
                <a:lnTo>
                  <a:pt x="1107105" y="274153"/>
                </a:lnTo>
                <a:lnTo>
                  <a:pt x="1082322" y="237404"/>
                </a:lnTo>
                <a:lnTo>
                  <a:pt x="1054389" y="202684"/>
                </a:lnTo>
                <a:lnTo>
                  <a:pt x="1023483" y="170151"/>
                </a:lnTo>
                <a:lnTo>
                  <a:pt x="989781" y="139963"/>
                </a:lnTo>
                <a:lnTo>
                  <a:pt x="953460" y="112280"/>
                </a:lnTo>
                <a:lnTo>
                  <a:pt x="914698" y="87259"/>
                </a:lnTo>
                <a:lnTo>
                  <a:pt x="873671" y="65060"/>
                </a:lnTo>
                <a:lnTo>
                  <a:pt x="830557" y="45841"/>
                </a:lnTo>
                <a:lnTo>
                  <a:pt x="785532" y="29761"/>
                </a:lnTo>
                <a:lnTo>
                  <a:pt x="738774" y="16978"/>
                </a:lnTo>
                <a:lnTo>
                  <a:pt x="690459" y="7651"/>
                </a:lnTo>
                <a:lnTo>
                  <a:pt x="640765" y="1939"/>
                </a:lnTo>
                <a:lnTo>
                  <a:pt x="589869" y="0"/>
                </a:lnTo>
                <a:close/>
              </a:path>
            </a:pathLst>
          </a:custGeom>
          <a:solidFill>
            <a:srgbClr val="99D4E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580053" y="3067231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0" y="528364"/>
                </a:moveTo>
                <a:lnTo>
                  <a:pt x="2165" y="482775"/>
                </a:lnTo>
                <a:lnTo>
                  <a:pt x="8542" y="438262"/>
                </a:lnTo>
                <a:lnTo>
                  <a:pt x="18955" y="394985"/>
                </a:lnTo>
                <a:lnTo>
                  <a:pt x="33226" y="353103"/>
                </a:lnTo>
                <a:lnTo>
                  <a:pt x="51178" y="312772"/>
                </a:lnTo>
                <a:lnTo>
                  <a:pt x="72634" y="274154"/>
                </a:lnTo>
                <a:lnTo>
                  <a:pt x="97417" y="237405"/>
                </a:lnTo>
                <a:lnTo>
                  <a:pt x="125350" y="202684"/>
                </a:lnTo>
                <a:lnTo>
                  <a:pt x="156256" y="170151"/>
                </a:lnTo>
                <a:lnTo>
                  <a:pt x="189958" y="139963"/>
                </a:lnTo>
                <a:lnTo>
                  <a:pt x="226278" y="112280"/>
                </a:lnTo>
                <a:lnTo>
                  <a:pt x="265040" y="87259"/>
                </a:lnTo>
                <a:lnTo>
                  <a:pt x="306067" y="65060"/>
                </a:lnTo>
                <a:lnTo>
                  <a:pt x="349181" y="45842"/>
                </a:lnTo>
                <a:lnTo>
                  <a:pt x="394206" y="29761"/>
                </a:lnTo>
                <a:lnTo>
                  <a:pt x="440965" y="16978"/>
                </a:lnTo>
                <a:lnTo>
                  <a:pt x="489279" y="7651"/>
                </a:lnTo>
                <a:lnTo>
                  <a:pt x="538973" y="1939"/>
                </a:lnTo>
                <a:lnTo>
                  <a:pt x="589869" y="0"/>
                </a:lnTo>
                <a:lnTo>
                  <a:pt x="640766" y="1939"/>
                </a:lnTo>
                <a:lnTo>
                  <a:pt x="690460" y="7651"/>
                </a:lnTo>
                <a:lnTo>
                  <a:pt x="738774" y="16978"/>
                </a:lnTo>
                <a:lnTo>
                  <a:pt x="785533" y="29761"/>
                </a:lnTo>
                <a:lnTo>
                  <a:pt x="830557" y="45842"/>
                </a:lnTo>
                <a:lnTo>
                  <a:pt x="873672" y="65060"/>
                </a:lnTo>
                <a:lnTo>
                  <a:pt x="914699" y="87259"/>
                </a:lnTo>
                <a:lnTo>
                  <a:pt x="953461" y="112280"/>
                </a:lnTo>
                <a:lnTo>
                  <a:pt x="989781" y="139963"/>
                </a:lnTo>
                <a:lnTo>
                  <a:pt x="1023483" y="170151"/>
                </a:lnTo>
                <a:lnTo>
                  <a:pt x="1054389" y="202684"/>
                </a:lnTo>
                <a:lnTo>
                  <a:pt x="1082322" y="237405"/>
                </a:lnTo>
                <a:lnTo>
                  <a:pt x="1107105" y="274154"/>
                </a:lnTo>
                <a:lnTo>
                  <a:pt x="1128561" y="312772"/>
                </a:lnTo>
                <a:lnTo>
                  <a:pt x="1146513" y="353103"/>
                </a:lnTo>
                <a:lnTo>
                  <a:pt x="1160784" y="394985"/>
                </a:lnTo>
                <a:lnTo>
                  <a:pt x="1171197" y="438262"/>
                </a:lnTo>
                <a:lnTo>
                  <a:pt x="1177574" y="482775"/>
                </a:lnTo>
                <a:lnTo>
                  <a:pt x="1179739" y="528364"/>
                </a:lnTo>
                <a:lnTo>
                  <a:pt x="1177574" y="573954"/>
                </a:lnTo>
                <a:lnTo>
                  <a:pt x="1171197" y="618466"/>
                </a:lnTo>
                <a:lnTo>
                  <a:pt x="1160784" y="661743"/>
                </a:lnTo>
                <a:lnTo>
                  <a:pt x="1146513" y="703626"/>
                </a:lnTo>
                <a:lnTo>
                  <a:pt x="1128561" y="743956"/>
                </a:lnTo>
                <a:lnTo>
                  <a:pt x="1107105" y="782575"/>
                </a:lnTo>
                <a:lnTo>
                  <a:pt x="1082322" y="819324"/>
                </a:lnTo>
                <a:lnTo>
                  <a:pt x="1054389" y="854044"/>
                </a:lnTo>
                <a:lnTo>
                  <a:pt x="1023483" y="886578"/>
                </a:lnTo>
                <a:lnTo>
                  <a:pt x="989781" y="916765"/>
                </a:lnTo>
                <a:lnTo>
                  <a:pt x="953461" y="944449"/>
                </a:lnTo>
                <a:lnTo>
                  <a:pt x="914699" y="969469"/>
                </a:lnTo>
                <a:lnTo>
                  <a:pt x="873672" y="991668"/>
                </a:lnTo>
                <a:lnTo>
                  <a:pt x="830557" y="1010887"/>
                </a:lnTo>
                <a:lnTo>
                  <a:pt x="785533" y="1026967"/>
                </a:lnTo>
                <a:lnTo>
                  <a:pt x="738774" y="1039750"/>
                </a:lnTo>
                <a:lnTo>
                  <a:pt x="690460" y="1049077"/>
                </a:lnTo>
                <a:lnTo>
                  <a:pt x="640766" y="1054790"/>
                </a:lnTo>
                <a:lnTo>
                  <a:pt x="589869" y="1056729"/>
                </a:lnTo>
                <a:lnTo>
                  <a:pt x="538973" y="1054790"/>
                </a:lnTo>
                <a:lnTo>
                  <a:pt x="489279" y="1049077"/>
                </a:lnTo>
                <a:lnTo>
                  <a:pt x="440965" y="1039750"/>
                </a:lnTo>
                <a:lnTo>
                  <a:pt x="394206" y="1026967"/>
                </a:lnTo>
                <a:lnTo>
                  <a:pt x="349181" y="1010887"/>
                </a:lnTo>
                <a:lnTo>
                  <a:pt x="306067" y="991668"/>
                </a:lnTo>
                <a:lnTo>
                  <a:pt x="265040" y="969469"/>
                </a:lnTo>
                <a:lnTo>
                  <a:pt x="226278" y="944449"/>
                </a:lnTo>
                <a:lnTo>
                  <a:pt x="189958" y="916765"/>
                </a:lnTo>
                <a:lnTo>
                  <a:pt x="156256" y="886578"/>
                </a:lnTo>
                <a:lnTo>
                  <a:pt x="125350" y="854044"/>
                </a:lnTo>
                <a:lnTo>
                  <a:pt x="97417" y="819324"/>
                </a:lnTo>
                <a:lnTo>
                  <a:pt x="72634" y="782575"/>
                </a:lnTo>
                <a:lnTo>
                  <a:pt x="51178" y="743956"/>
                </a:lnTo>
                <a:lnTo>
                  <a:pt x="33226" y="703626"/>
                </a:lnTo>
                <a:lnTo>
                  <a:pt x="18955" y="661743"/>
                </a:lnTo>
                <a:lnTo>
                  <a:pt x="8542" y="618466"/>
                </a:lnTo>
                <a:lnTo>
                  <a:pt x="2165" y="573954"/>
                </a:lnTo>
                <a:lnTo>
                  <a:pt x="0" y="528364"/>
                </a:lnTo>
                <a:close/>
              </a:path>
            </a:pathLst>
          </a:custGeom>
          <a:ln w="2537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758412" y="3483955"/>
            <a:ext cx="829944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 b="1">
                <a:solidFill>
                  <a:srgbClr val="717074"/>
                </a:solidFill>
                <a:latin typeface="Arial"/>
                <a:cs typeface="Arial"/>
              </a:rPr>
              <a:t>Ecosystem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13322" y="3394030"/>
            <a:ext cx="236507" cy="2320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472014" y="2448021"/>
            <a:ext cx="1434179" cy="8151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936075" y="3054927"/>
            <a:ext cx="615141" cy="1413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044510" y="3053284"/>
            <a:ext cx="4038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FFFF"/>
                </a:solidFill>
                <a:latin typeface="Arial"/>
                <a:cs typeface="Arial"/>
              </a:rPr>
              <a:t>vSphere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506290" y="2840011"/>
            <a:ext cx="300634" cy="2134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06290" y="2793564"/>
            <a:ext cx="297637" cy="1971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581763" y="2768460"/>
            <a:ext cx="80739" cy="848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35751" y="2797796"/>
            <a:ext cx="80741" cy="848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89740" y="2827130"/>
            <a:ext cx="80740" cy="848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08992" y="2865654"/>
            <a:ext cx="80741" cy="848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61888" y="2834133"/>
            <a:ext cx="300634" cy="2134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65540" y="2790290"/>
            <a:ext cx="297637" cy="19717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743545" y="2751768"/>
            <a:ext cx="80740" cy="848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797534" y="2781103"/>
            <a:ext cx="80740" cy="848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851521" y="2810437"/>
            <a:ext cx="80741" cy="848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662798" y="2790290"/>
            <a:ext cx="80741" cy="8486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716785" y="2819626"/>
            <a:ext cx="80741" cy="848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770774" y="2848961"/>
            <a:ext cx="80741" cy="8486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107446" y="2834134"/>
            <a:ext cx="300634" cy="21345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107446" y="2790290"/>
            <a:ext cx="297637" cy="1971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189103" y="2751768"/>
            <a:ext cx="80741" cy="8486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243092" y="2781103"/>
            <a:ext cx="80741" cy="8486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297080" y="2810437"/>
            <a:ext cx="80741" cy="848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108357" y="2790290"/>
            <a:ext cx="80741" cy="848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62345" y="2819626"/>
            <a:ext cx="80741" cy="8486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216334" y="2848961"/>
            <a:ext cx="80740" cy="8486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494712" y="311727"/>
            <a:ext cx="5507181" cy="149213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079109" y="855181"/>
            <a:ext cx="4339590" cy="403225"/>
          </a:xfrm>
          <a:custGeom>
            <a:avLst/>
            <a:gdLst/>
            <a:ahLst/>
            <a:cxnLst/>
            <a:rect l="l" t="t" r="r" b="b"/>
            <a:pathLst>
              <a:path w="4339590" h="403225">
                <a:moveTo>
                  <a:pt x="4271783" y="0"/>
                </a:moveTo>
                <a:lnTo>
                  <a:pt x="67172" y="0"/>
                </a:lnTo>
                <a:lnTo>
                  <a:pt x="41026" y="5277"/>
                </a:lnTo>
                <a:lnTo>
                  <a:pt x="19674" y="19670"/>
                </a:lnTo>
                <a:lnTo>
                  <a:pt x="5278" y="41018"/>
                </a:lnTo>
                <a:lnTo>
                  <a:pt x="0" y="67160"/>
                </a:lnTo>
                <a:lnTo>
                  <a:pt x="0" y="402954"/>
                </a:lnTo>
                <a:lnTo>
                  <a:pt x="4338956" y="402954"/>
                </a:lnTo>
                <a:lnTo>
                  <a:pt x="4338956" y="67160"/>
                </a:lnTo>
                <a:lnTo>
                  <a:pt x="4333677" y="41018"/>
                </a:lnTo>
                <a:lnTo>
                  <a:pt x="4319281" y="19670"/>
                </a:lnTo>
                <a:lnTo>
                  <a:pt x="4297929" y="5277"/>
                </a:lnTo>
                <a:lnTo>
                  <a:pt x="42717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7825908" y="916799"/>
            <a:ext cx="977900" cy="299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spc="-10" b="1">
                <a:solidFill>
                  <a:srgbClr val="003D79"/>
                </a:solidFill>
                <a:latin typeface="Arial"/>
                <a:cs typeface="Arial"/>
              </a:rPr>
              <a:t>F</a:t>
            </a:r>
            <a:r>
              <a:rPr dirty="0" sz="1800" spc="-5" b="1">
                <a:solidFill>
                  <a:srgbClr val="003D79"/>
                </a:solidFill>
                <a:latin typeface="Arial"/>
                <a:cs typeface="Arial"/>
              </a:rPr>
              <a:t>ea</a:t>
            </a:r>
            <a:r>
              <a:rPr dirty="0" sz="1800" spc="-10" b="1">
                <a:solidFill>
                  <a:srgbClr val="003D79"/>
                </a:solidFill>
                <a:latin typeface="Arial"/>
                <a:cs typeface="Arial"/>
              </a:rPr>
              <a:t>tu</a:t>
            </a:r>
            <a:r>
              <a:rPr dirty="0" sz="1800" spc="-5" b="1">
                <a:solidFill>
                  <a:srgbClr val="003D79"/>
                </a:solidFill>
                <a:latin typeface="Arial"/>
                <a:cs typeface="Arial"/>
              </a:rPr>
              <a:t>res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7101" y="1042295"/>
            <a:ext cx="3881120" cy="2546985"/>
          </a:xfrm>
          <a:custGeom>
            <a:avLst/>
            <a:gdLst/>
            <a:ahLst/>
            <a:cxnLst/>
            <a:rect l="l" t="t" r="r" b="b"/>
            <a:pathLst>
              <a:path w="3881120" h="2546985">
                <a:moveTo>
                  <a:pt x="0" y="287677"/>
                </a:moveTo>
                <a:lnTo>
                  <a:pt x="3765" y="241014"/>
                </a:lnTo>
                <a:lnTo>
                  <a:pt x="14668" y="196748"/>
                </a:lnTo>
                <a:lnTo>
                  <a:pt x="32116" y="155472"/>
                </a:lnTo>
                <a:lnTo>
                  <a:pt x="55515" y="117778"/>
                </a:lnTo>
                <a:lnTo>
                  <a:pt x="84274" y="84258"/>
                </a:lnTo>
                <a:lnTo>
                  <a:pt x="117800" y="55504"/>
                </a:lnTo>
                <a:lnTo>
                  <a:pt x="155502" y="32109"/>
                </a:lnTo>
                <a:lnTo>
                  <a:pt x="196785" y="14665"/>
                </a:lnTo>
                <a:lnTo>
                  <a:pt x="241059" y="3765"/>
                </a:lnTo>
                <a:lnTo>
                  <a:pt x="287731" y="0"/>
                </a:lnTo>
                <a:lnTo>
                  <a:pt x="3592872" y="0"/>
                </a:lnTo>
                <a:lnTo>
                  <a:pt x="3639544" y="3765"/>
                </a:lnTo>
                <a:lnTo>
                  <a:pt x="3683817" y="14665"/>
                </a:lnTo>
                <a:lnTo>
                  <a:pt x="3725101" y="32109"/>
                </a:lnTo>
                <a:lnTo>
                  <a:pt x="3762803" y="55504"/>
                </a:lnTo>
                <a:lnTo>
                  <a:pt x="3796329" y="84258"/>
                </a:lnTo>
                <a:lnTo>
                  <a:pt x="3825088" y="117778"/>
                </a:lnTo>
                <a:lnTo>
                  <a:pt x="3848488" y="155472"/>
                </a:lnTo>
                <a:lnTo>
                  <a:pt x="3865935" y="196748"/>
                </a:lnTo>
                <a:lnTo>
                  <a:pt x="3876838" y="241014"/>
                </a:lnTo>
                <a:lnTo>
                  <a:pt x="3880604" y="287677"/>
                </a:lnTo>
                <a:lnTo>
                  <a:pt x="3880604" y="2259264"/>
                </a:lnTo>
                <a:lnTo>
                  <a:pt x="3876838" y="2305927"/>
                </a:lnTo>
                <a:lnTo>
                  <a:pt x="3865935" y="2350193"/>
                </a:lnTo>
                <a:lnTo>
                  <a:pt x="3848488" y="2391469"/>
                </a:lnTo>
                <a:lnTo>
                  <a:pt x="3825088" y="2429163"/>
                </a:lnTo>
                <a:lnTo>
                  <a:pt x="3796329" y="2462683"/>
                </a:lnTo>
                <a:lnTo>
                  <a:pt x="3762803" y="2491436"/>
                </a:lnTo>
                <a:lnTo>
                  <a:pt x="3725101" y="2514831"/>
                </a:lnTo>
                <a:lnTo>
                  <a:pt x="3683817" y="2532275"/>
                </a:lnTo>
                <a:lnTo>
                  <a:pt x="3639544" y="2543176"/>
                </a:lnTo>
                <a:lnTo>
                  <a:pt x="3592872" y="2546941"/>
                </a:lnTo>
                <a:lnTo>
                  <a:pt x="287731" y="2546941"/>
                </a:lnTo>
                <a:lnTo>
                  <a:pt x="241059" y="2543176"/>
                </a:lnTo>
                <a:lnTo>
                  <a:pt x="196785" y="2532275"/>
                </a:lnTo>
                <a:lnTo>
                  <a:pt x="155502" y="2514831"/>
                </a:lnTo>
                <a:lnTo>
                  <a:pt x="117800" y="2491436"/>
                </a:lnTo>
                <a:lnTo>
                  <a:pt x="84274" y="2462683"/>
                </a:lnTo>
                <a:lnTo>
                  <a:pt x="55515" y="2429163"/>
                </a:lnTo>
                <a:lnTo>
                  <a:pt x="32116" y="2391469"/>
                </a:lnTo>
                <a:lnTo>
                  <a:pt x="14668" y="2350193"/>
                </a:lnTo>
                <a:lnTo>
                  <a:pt x="3765" y="2305927"/>
                </a:lnTo>
                <a:lnTo>
                  <a:pt x="0" y="2259264"/>
                </a:lnTo>
                <a:lnTo>
                  <a:pt x="0" y="287677"/>
                </a:lnTo>
                <a:close/>
              </a:path>
            </a:pathLst>
          </a:custGeom>
          <a:ln w="38055">
            <a:solidFill>
              <a:srgbClr val="FBA8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87102" y="3803242"/>
            <a:ext cx="3892550" cy="2401570"/>
          </a:xfrm>
          <a:custGeom>
            <a:avLst/>
            <a:gdLst/>
            <a:ahLst/>
            <a:cxnLst/>
            <a:rect l="l" t="t" r="r" b="b"/>
            <a:pathLst>
              <a:path w="3892550" h="2401570">
                <a:moveTo>
                  <a:pt x="0" y="281966"/>
                </a:moveTo>
                <a:lnTo>
                  <a:pt x="3691" y="236230"/>
                </a:lnTo>
                <a:lnTo>
                  <a:pt x="14377" y="192843"/>
                </a:lnTo>
                <a:lnTo>
                  <a:pt x="31478" y="152386"/>
                </a:lnTo>
                <a:lnTo>
                  <a:pt x="54413" y="115440"/>
                </a:lnTo>
                <a:lnTo>
                  <a:pt x="82601" y="82586"/>
                </a:lnTo>
                <a:lnTo>
                  <a:pt x="115462" y="54403"/>
                </a:lnTo>
                <a:lnTo>
                  <a:pt x="152415" y="31472"/>
                </a:lnTo>
                <a:lnTo>
                  <a:pt x="192879" y="14374"/>
                </a:lnTo>
                <a:lnTo>
                  <a:pt x="236275" y="3690"/>
                </a:lnTo>
                <a:lnTo>
                  <a:pt x="282020" y="0"/>
                </a:lnTo>
                <a:lnTo>
                  <a:pt x="3610001" y="0"/>
                </a:lnTo>
                <a:lnTo>
                  <a:pt x="3655746" y="3690"/>
                </a:lnTo>
                <a:lnTo>
                  <a:pt x="3699141" y="14374"/>
                </a:lnTo>
                <a:lnTo>
                  <a:pt x="3739605" y="31472"/>
                </a:lnTo>
                <a:lnTo>
                  <a:pt x="3776558" y="54403"/>
                </a:lnTo>
                <a:lnTo>
                  <a:pt x="3809419" y="82586"/>
                </a:lnTo>
                <a:lnTo>
                  <a:pt x="3837607" y="115440"/>
                </a:lnTo>
                <a:lnTo>
                  <a:pt x="3860542" y="152386"/>
                </a:lnTo>
                <a:lnTo>
                  <a:pt x="3877643" y="192843"/>
                </a:lnTo>
                <a:lnTo>
                  <a:pt x="3888330" y="236230"/>
                </a:lnTo>
                <a:lnTo>
                  <a:pt x="3892021" y="281966"/>
                </a:lnTo>
                <a:lnTo>
                  <a:pt x="3892021" y="2119182"/>
                </a:lnTo>
                <a:lnTo>
                  <a:pt x="3888330" y="2164918"/>
                </a:lnTo>
                <a:lnTo>
                  <a:pt x="3877643" y="2208305"/>
                </a:lnTo>
                <a:lnTo>
                  <a:pt x="3860542" y="2248762"/>
                </a:lnTo>
                <a:lnTo>
                  <a:pt x="3837607" y="2285708"/>
                </a:lnTo>
                <a:lnTo>
                  <a:pt x="3809419" y="2318562"/>
                </a:lnTo>
                <a:lnTo>
                  <a:pt x="3776558" y="2346745"/>
                </a:lnTo>
                <a:lnTo>
                  <a:pt x="3739605" y="2369676"/>
                </a:lnTo>
                <a:lnTo>
                  <a:pt x="3699141" y="2386774"/>
                </a:lnTo>
                <a:lnTo>
                  <a:pt x="3655746" y="2397458"/>
                </a:lnTo>
                <a:lnTo>
                  <a:pt x="3610001" y="2401148"/>
                </a:lnTo>
                <a:lnTo>
                  <a:pt x="282020" y="2401148"/>
                </a:lnTo>
                <a:lnTo>
                  <a:pt x="236275" y="2397458"/>
                </a:lnTo>
                <a:lnTo>
                  <a:pt x="192879" y="2386774"/>
                </a:lnTo>
                <a:lnTo>
                  <a:pt x="152415" y="2369676"/>
                </a:lnTo>
                <a:lnTo>
                  <a:pt x="115462" y="2346745"/>
                </a:lnTo>
                <a:lnTo>
                  <a:pt x="82601" y="2318562"/>
                </a:lnTo>
                <a:lnTo>
                  <a:pt x="54413" y="2285708"/>
                </a:lnTo>
                <a:lnTo>
                  <a:pt x="31478" y="2248762"/>
                </a:lnTo>
                <a:lnTo>
                  <a:pt x="14377" y="2208305"/>
                </a:lnTo>
                <a:lnTo>
                  <a:pt x="3691" y="2164918"/>
                </a:lnTo>
                <a:lnTo>
                  <a:pt x="0" y="2119182"/>
                </a:lnTo>
                <a:lnTo>
                  <a:pt x="0" y="281966"/>
                </a:lnTo>
                <a:close/>
              </a:path>
            </a:pathLst>
          </a:custGeom>
          <a:ln w="38055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39346" y="3574919"/>
            <a:ext cx="2237740" cy="356870"/>
          </a:xfrm>
          <a:custGeom>
            <a:avLst/>
            <a:gdLst/>
            <a:ahLst/>
            <a:cxnLst/>
            <a:rect l="l" t="t" r="r" b="b"/>
            <a:pathLst>
              <a:path w="2237740" h="356870">
                <a:moveTo>
                  <a:pt x="0" y="0"/>
                </a:moveTo>
                <a:lnTo>
                  <a:pt x="2237606" y="0"/>
                </a:lnTo>
                <a:lnTo>
                  <a:pt x="2237606" y="356588"/>
                </a:lnTo>
                <a:lnTo>
                  <a:pt x="0" y="3565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92665" y="1069663"/>
            <a:ext cx="3882390" cy="3178175"/>
          </a:xfrm>
          <a:custGeom>
            <a:avLst/>
            <a:gdLst/>
            <a:ahLst/>
            <a:cxnLst/>
            <a:rect l="l" t="t" r="r" b="b"/>
            <a:pathLst>
              <a:path w="3882390" h="3178175">
                <a:moveTo>
                  <a:pt x="0" y="254587"/>
                </a:moveTo>
                <a:lnTo>
                  <a:pt x="4102" y="208824"/>
                </a:lnTo>
                <a:lnTo>
                  <a:pt x="15930" y="165753"/>
                </a:lnTo>
                <a:lnTo>
                  <a:pt x="34765" y="126092"/>
                </a:lnTo>
                <a:lnTo>
                  <a:pt x="59886" y="90559"/>
                </a:lnTo>
                <a:lnTo>
                  <a:pt x="90576" y="59875"/>
                </a:lnTo>
                <a:lnTo>
                  <a:pt x="126115" y="34758"/>
                </a:lnTo>
                <a:lnTo>
                  <a:pt x="165784" y="15927"/>
                </a:lnTo>
                <a:lnTo>
                  <a:pt x="208864" y="4101"/>
                </a:lnTo>
                <a:lnTo>
                  <a:pt x="254635" y="0"/>
                </a:lnTo>
                <a:lnTo>
                  <a:pt x="3627589" y="0"/>
                </a:lnTo>
                <a:lnTo>
                  <a:pt x="3673360" y="4101"/>
                </a:lnTo>
                <a:lnTo>
                  <a:pt x="3716439" y="15927"/>
                </a:lnTo>
                <a:lnTo>
                  <a:pt x="3756108" y="34758"/>
                </a:lnTo>
                <a:lnTo>
                  <a:pt x="3791647" y="59875"/>
                </a:lnTo>
                <a:lnTo>
                  <a:pt x="3822337" y="90559"/>
                </a:lnTo>
                <a:lnTo>
                  <a:pt x="3847459" y="126092"/>
                </a:lnTo>
                <a:lnTo>
                  <a:pt x="3866294" y="165753"/>
                </a:lnTo>
                <a:lnTo>
                  <a:pt x="3878122" y="208824"/>
                </a:lnTo>
                <a:lnTo>
                  <a:pt x="3882224" y="254587"/>
                </a:lnTo>
                <a:lnTo>
                  <a:pt x="3882224" y="2922978"/>
                </a:lnTo>
                <a:lnTo>
                  <a:pt x="3878122" y="2968740"/>
                </a:lnTo>
                <a:lnTo>
                  <a:pt x="3866294" y="3011812"/>
                </a:lnTo>
                <a:lnTo>
                  <a:pt x="3847459" y="3051473"/>
                </a:lnTo>
                <a:lnTo>
                  <a:pt x="3822337" y="3087005"/>
                </a:lnTo>
                <a:lnTo>
                  <a:pt x="3791647" y="3117689"/>
                </a:lnTo>
                <a:lnTo>
                  <a:pt x="3756108" y="3142807"/>
                </a:lnTo>
                <a:lnTo>
                  <a:pt x="3716439" y="3161638"/>
                </a:lnTo>
                <a:lnTo>
                  <a:pt x="3673360" y="3173463"/>
                </a:lnTo>
                <a:lnTo>
                  <a:pt x="3627589" y="3177565"/>
                </a:lnTo>
                <a:lnTo>
                  <a:pt x="254635" y="3177565"/>
                </a:lnTo>
                <a:lnTo>
                  <a:pt x="208864" y="3173463"/>
                </a:lnTo>
                <a:lnTo>
                  <a:pt x="165784" y="3161638"/>
                </a:lnTo>
                <a:lnTo>
                  <a:pt x="126115" y="3142807"/>
                </a:lnTo>
                <a:lnTo>
                  <a:pt x="90576" y="3117689"/>
                </a:lnTo>
                <a:lnTo>
                  <a:pt x="59886" y="3087005"/>
                </a:lnTo>
                <a:lnTo>
                  <a:pt x="34765" y="3051473"/>
                </a:lnTo>
                <a:lnTo>
                  <a:pt x="15930" y="3011812"/>
                </a:lnTo>
                <a:lnTo>
                  <a:pt x="4102" y="2968740"/>
                </a:lnTo>
                <a:lnTo>
                  <a:pt x="0" y="2922978"/>
                </a:lnTo>
                <a:lnTo>
                  <a:pt x="0" y="254587"/>
                </a:lnTo>
                <a:close/>
              </a:path>
            </a:pathLst>
          </a:custGeom>
          <a:ln w="38056">
            <a:solidFill>
              <a:srgbClr val="A5A4A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44909" y="841341"/>
            <a:ext cx="2207895" cy="356870"/>
          </a:xfrm>
          <a:custGeom>
            <a:avLst/>
            <a:gdLst/>
            <a:ahLst/>
            <a:cxnLst/>
            <a:rect l="l" t="t" r="r" b="b"/>
            <a:pathLst>
              <a:path w="2207895" h="356869">
                <a:moveTo>
                  <a:pt x="0" y="0"/>
                </a:moveTo>
                <a:lnTo>
                  <a:pt x="2207540" y="0"/>
                </a:lnTo>
                <a:lnTo>
                  <a:pt x="2207540" y="356588"/>
                </a:lnTo>
                <a:lnTo>
                  <a:pt x="0" y="3565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92665" y="4592876"/>
            <a:ext cx="3882390" cy="1402080"/>
          </a:xfrm>
          <a:custGeom>
            <a:avLst/>
            <a:gdLst/>
            <a:ahLst/>
            <a:cxnLst/>
            <a:rect l="l" t="t" r="r" b="b"/>
            <a:pathLst>
              <a:path w="3882390" h="1402079">
                <a:moveTo>
                  <a:pt x="0" y="137249"/>
                </a:moveTo>
                <a:lnTo>
                  <a:pt x="6998" y="93867"/>
                </a:lnTo>
                <a:lnTo>
                  <a:pt x="26486" y="56191"/>
                </a:lnTo>
                <a:lnTo>
                  <a:pt x="56202" y="26481"/>
                </a:lnTo>
                <a:lnTo>
                  <a:pt x="93885" y="6997"/>
                </a:lnTo>
                <a:lnTo>
                  <a:pt x="137275" y="0"/>
                </a:lnTo>
                <a:lnTo>
                  <a:pt x="3744949" y="0"/>
                </a:lnTo>
                <a:lnTo>
                  <a:pt x="3788339" y="6997"/>
                </a:lnTo>
                <a:lnTo>
                  <a:pt x="3826022" y="26481"/>
                </a:lnTo>
                <a:lnTo>
                  <a:pt x="3855738" y="56191"/>
                </a:lnTo>
                <a:lnTo>
                  <a:pt x="3875226" y="93867"/>
                </a:lnTo>
                <a:lnTo>
                  <a:pt x="3882224" y="137249"/>
                </a:lnTo>
                <a:lnTo>
                  <a:pt x="3882224" y="1264540"/>
                </a:lnTo>
                <a:lnTo>
                  <a:pt x="3875226" y="1307921"/>
                </a:lnTo>
                <a:lnTo>
                  <a:pt x="3855738" y="1345598"/>
                </a:lnTo>
                <a:lnTo>
                  <a:pt x="3826022" y="1375308"/>
                </a:lnTo>
                <a:lnTo>
                  <a:pt x="3788339" y="1394792"/>
                </a:lnTo>
                <a:lnTo>
                  <a:pt x="3744949" y="1401789"/>
                </a:lnTo>
                <a:lnTo>
                  <a:pt x="137275" y="1401789"/>
                </a:lnTo>
                <a:lnTo>
                  <a:pt x="93885" y="1394792"/>
                </a:lnTo>
                <a:lnTo>
                  <a:pt x="56202" y="1375308"/>
                </a:lnTo>
                <a:lnTo>
                  <a:pt x="26486" y="1345598"/>
                </a:lnTo>
                <a:lnTo>
                  <a:pt x="6998" y="1307921"/>
                </a:lnTo>
                <a:lnTo>
                  <a:pt x="0" y="1264540"/>
                </a:lnTo>
                <a:lnTo>
                  <a:pt x="0" y="137249"/>
                </a:lnTo>
                <a:close/>
              </a:path>
            </a:pathLst>
          </a:custGeom>
          <a:ln w="25369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95920" y="4262965"/>
            <a:ext cx="2455545" cy="356870"/>
          </a:xfrm>
          <a:custGeom>
            <a:avLst/>
            <a:gdLst/>
            <a:ahLst/>
            <a:cxnLst/>
            <a:rect l="l" t="t" r="r" b="b"/>
            <a:pathLst>
              <a:path w="2455545" h="356870">
                <a:moveTo>
                  <a:pt x="0" y="0"/>
                </a:moveTo>
                <a:lnTo>
                  <a:pt x="2454935" y="0"/>
                </a:lnTo>
                <a:lnTo>
                  <a:pt x="2454935" y="356588"/>
                </a:lnTo>
                <a:lnTo>
                  <a:pt x="0" y="3565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529789" y="867808"/>
            <a:ext cx="3366135" cy="506603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4460">
              <a:lnSpc>
                <a:spcPct val="100000"/>
              </a:lnSpc>
              <a:spcBef>
                <a:spcPts val="220"/>
              </a:spcBef>
            </a:pPr>
            <a:r>
              <a:rPr dirty="0" sz="1600" spc="-5" b="1">
                <a:solidFill>
                  <a:srgbClr val="949397"/>
                </a:solidFill>
                <a:latin typeface="Arial"/>
                <a:cs typeface="Arial"/>
              </a:rPr>
              <a:t>Partner</a:t>
            </a:r>
            <a:r>
              <a:rPr dirty="0" sz="1600" spc="-135" b="1">
                <a:solidFill>
                  <a:srgbClr val="949397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949397"/>
                </a:solidFill>
                <a:latin typeface="Arial"/>
                <a:cs typeface="Arial"/>
              </a:rPr>
              <a:t>Applications</a:t>
            </a:r>
            <a:endParaRPr sz="16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spcBef>
                <a:spcPts val="10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Bluecat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BMC Atrium CMDB &amp;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Remedy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Cisco UCS Manager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1.3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EMC Unified Infrastructure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Manager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EMC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ViPR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Egenera </a:t>
            </a:r>
            <a:r>
              <a:rPr dirty="0" sz="1400" spc="-40">
                <a:latin typeface="Arial"/>
                <a:cs typeface="Arial"/>
              </a:rPr>
              <a:t>PAN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Manager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F5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Infoblox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NIOS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Microsoft Active</a:t>
            </a:r>
            <a:r>
              <a:rPr dirty="0" sz="1400" spc="-114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Directory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Microsoft Windows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PowerShell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NetApp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 spc="-30">
                <a:latin typeface="Arial"/>
                <a:cs typeface="Arial"/>
              </a:rPr>
              <a:t>WFA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Radware</a:t>
            </a:r>
            <a:r>
              <a:rPr dirty="0" sz="1400" spc="-6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vDirect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Se</a:t>
            </a:r>
            <a:r>
              <a:rPr dirty="0" sz="1400" spc="-5">
                <a:latin typeface="Arial"/>
                <a:cs typeface="Arial"/>
              </a:rPr>
              <a:t>rviceNow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dirty="0" sz="1400" spc="-5">
                <a:latin typeface="Arial"/>
                <a:cs typeface="Arial"/>
              </a:rPr>
              <a:t>Up.time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820024"/>
              </a:buClr>
              <a:buFont typeface="Arial"/>
              <a:buChar char="•"/>
            </a:pPr>
            <a:endParaRPr sz="1250">
              <a:latin typeface="Times New Roman"/>
              <a:cs typeface="Times New Roman"/>
            </a:endParaRPr>
          </a:p>
          <a:p>
            <a:pPr marL="75565">
              <a:lnSpc>
                <a:spcPct val="100000"/>
              </a:lnSpc>
              <a:spcBef>
                <a:spcPts val="5"/>
              </a:spcBef>
            </a:pPr>
            <a:r>
              <a:rPr dirty="0" sz="1600" spc="-5" b="1">
                <a:solidFill>
                  <a:srgbClr val="FF0000"/>
                </a:solidFill>
                <a:latin typeface="Arial"/>
                <a:cs typeface="Arial"/>
              </a:rPr>
              <a:t>Under development</a:t>
            </a:r>
            <a:r>
              <a:rPr dirty="0" sz="16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FF0000"/>
                </a:solidFill>
                <a:latin typeface="Arial"/>
                <a:cs typeface="Arial"/>
              </a:rPr>
              <a:t>!!!</a:t>
            </a:r>
            <a:endParaRPr sz="16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spcBef>
                <a:spcPts val="63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Cisco UCS Manager 2.x (</a:t>
            </a:r>
            <a:r>
              <a:rPr dirty="0" sz="1400" spc="-5" i="1">
                <a:solidFill>
                  <a:srgbClr val="848387"/>
                </a:solidFill>
                <a:latin typeface="Arial"/>
                <a:cs typeface="Arial"/>
              </a:rPr>
              <a:t>beta</a:t>
            </a:r>
            <a:r>
              <a:rPr dirty="0" sz="1400" spc="5" i="1">
                <a:solidFill>
                  <a:srgbClr val="848387"/>
                </a:solidFill>
                <a:latin typeface="Arial"/>
                <a:cs typeface="Arial"/>
              </a:rPr>
              <a:t> </a:t>
            </a:r>
            <a:r>
              <a:rPr dirty="0" sz="1400" spc="-5" i="1">
                <a:solidFill>
                  <a:srgbClr val="848387"/>
                </a:solidFill>
                <a:latin typeface="Arial"/>
                <a:cs typeface="Arial"/>
              </a:rPr>
              <a:t>available</a:t>
            </a: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Hitachi Unified Compute</a:t>
            </a:r>
            <a:r>
              <a:rPr dirty="0" sz="1400" spc="-2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Platform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HP</a:t>
            </a:r>
            <a:r>
              <a:rPr dirty="0" sz="1400" spc="-8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ServiceManager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VMware vCNS and</a:t>
            </a:r>
            <a:r>
              <a:rPr dirty="0" sz="1400" spc="-4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NSX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VMware Site Recovery</a:t>
            </a:r>
            <a:r>
              <a:rPr dirty="0" sz="1400" spc="-2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Manager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And more to</a:t>
            </a:r>
            <a:r>
              <a:rPr dirty="0" sz="1400" spc="-7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come…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5953" y="765234"/>
            <a:ext cx="2284095" cy="356870"/>
          </a:xfrm>
          <a:custGeom>
            <a:avLst/>
            <a:gdLst/>
            <a:ahLst/>
            <a:cxnLst/>
            <a:rect l="l" t="t" r="r" b="b"/>
            <a:pathLst>
              <a:path w="2284095" h="356869">
                <a:moveTo>
                  <a:pt x="0" y="0"/>
                </a:moveTo>
                <a:lnTo>
                  <a:pt x="2283661" y="0"/>
                </a:lnTo>
                <a:lnTo>
                  <a:pt x="2283661" y="356588"/>
                </a:lnTo>
                <a:lnTo>
                  <a:pt x="0" y="3565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166620" y="724919"/>
            <a:ext cx="3436620" cy="531177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48590">
              <a:lnSpc>
                <a:spcPct val="100000"/>
              </a:lnSpc>
              <a:spcBef>
                <a:spcPts val="745"/>
              </a:spcBef>
            </a:pPr>
            <a:r>
              <a:rPr dirty="0" sz="1600" spc="-5" b="1">
                <a:solidFill>
                  <a:srgbClr val="F8941D"/>
                </a:solidFill>
                <a:latin typeface="Arial"/>
                <a:cs typeface="Arial"/>
              </a:rPr>
              <a:t>VMware</a:t>
            </a:r>
            <a:r>
              <a:rPr dirty="0" sz="1600" spc="-135" b="1">
                <a:solidFill>
                  <a:srgbClr val="F8941D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8941D"/>
                </a:solidFill>
                <a:latin typeface="Arial"/>
                <a:cs typeface="Arial"/>
              </a:rPr>
              <a:t>Applications</a:t>
            </a:r>
            <a:endParaRPr sz="1600">
              <a:latin typeface="Arial"/>
              <a:cs typeface="Arial"/>
            </a:endParaRPr>
          </a:p>
          <a:p>
            <a:pPr marL="185420" indent="-171450">
              <a:lnSpc>
                <a:spcPts val="1639"/>
              </a:lnSpc>
              <a:spcBef>
                <a:spcPts val="560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dirty="0" sz="1400" spc="-5">
                <a:latin typeface="Arial"/>
                <a:cs typeface="Arial"/>
              </a:rPr>
              <a:t>vCenter Server 4.0, 4.1,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5.0,5.1,5.5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ts val="1639"/>
              </a:lnSpc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dirty="0" sz="1400" spc="-5">
                <a:latin typeface="Arial"/>
                <a:cs typeface="Arial"/>
              </a:rPr>
              <a:t>vCloud Director 1.0, 1.5, 5.1 &amp;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5.5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20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dirty="0" sz="1400" spc="-5">
                <a:latin typeface="Arial"/>
                <a:cs typeface="Arial"/>
              </a:rPr>
              <a:t>vCloud Automation Center 5.1,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5.2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dirty="0" sz="1400" spc="-5">
                <a:latin typeface="Arial"/>
                <a:cs typeface="Arial"/>
              </a:rPr>
              <a:t>vCenter Update Manager  4.1, 5.0 &amp;</a:t>
            </a:r>
            <a:r>
              <a:rPr dirty="0" sz="14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5.1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dirty="0" sz="1400" spc="-5">
                <a:latin typeface="Arial"/>
                <a:cs typeface="Arial"/>
              </a:rPr>
              <a:t>vCenter Chargeback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2.0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ts val="1639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dirty="0" sz="1400" spc="-5">
                <a:latin typeface="Arial"/>
                <a:cs typeface="Arial"/>
              </a:rPr>
              <a:t>vCenter Configuration Manager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5.5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ts val="1639"/>
              </a:lnSpc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dirty="0" sz="1400" spc="-5">
                <a:latin typeface="Arial"/>
                <a:cs typeface="Arial"/>
              </a:rPr>
              <a:t>vCenter Operations Manager</a:t>
            </a:r>
            <a:r>
              <a:rPr dirty="0" sz="14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Package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20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dirty="0" sz="1400" spc="-5">
                <a:latin typeface="Arial"/>
                <a:cs typeface="Arial"/>
              </a:rPr>
              <a:t>vCenter Orchestrator Multinode 5.0 &amp;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5.1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dirty="0" sz="1400" spc="-5">
                <a:latin typeface="Arial"/>
                <a:cs typeface="Arial"/>
              </a:rPr>
              <a:t>vSphere Auto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Deploy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dirty="0" sz="1400" spc="-5">
                <a:latin typeface="Arial"/>
                <a:cs typeface="Arial"/>
              </a:rPr>
              <a:t>VMware Service Manager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9.1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dirty="0" sz="1400" spc="-5">
                <a:latin typeface="Arial"/>
                <a:cs typeface="Arial"/>
              </a:rPr>
              <a:t>VMware Service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Elasticity</a:t>
            </a:r>
            <a:endParaRPr sz="140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  <a:spcBef>
                <a:spcPts val="1175"/>
              </a:spcBef>
            </a:pPr>
            <a:r>
              <a:rPr dirty="0" sz="1600" spc="-5" b="1">
                <a:solidFill>
                  <a:srgbClr val="23C4FF"/>
                </a:solidFill>
                <a:latin typeface="Arial"/>
                <a:cs typeface="Arial"/>
              </a:rPr>
              <a:t>Standard</a:t>
            </a:r>
            <a:r>
              <a:rPr dirty="0" sz="1600" spc="-70" b="1">
                <a:solidFill>
                  <a:srgbClr val="23C4F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23C4FF"/>
                </a:solidFill>
                <a:latin typeface="Arial"/>
                <a:cs typeface="Arial"/>
              </a:rPr>
              <a:t>Protocols</a:t>
            </a:r>
            <a:endParaRPr sz="16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spcBef>
                <a:spcPts val="170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latin typeface="Arial"/>
                <a:cs typeface="Arial"/>
              </a:rPr>
              <a:t>AMQP /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RabbitMQ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latin typeface="Arial"/>
                <a:cs typeface="Arial"/>
              </a:rPr>
              <a:t>Email (POP3 and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SMTP)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latin typeface="Arial"/>
                <a:cs typeface="Arial"/>
              </a:rPr>
              <a:t>HTTP-REST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latin typeface="Arial"/>
                <a:cs typeface="Arial"/>
              </a:rPr>
              <a:t>JDBC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latin typeface="Arial"/>
                <a:cs typeface="Arial"/>
              </a:rPr>
              <a:t>SOAP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latin typeface="Arial"/>
                <a:cs typeface="Arial"/>
              </a:rPr>
              <a:t>SNMP v1, v2c and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v3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latin typeface="Arial"/>
                <a:cs typeface="Arial"/>
              </a:rPr>
              <a:t>SQL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latin typeface="Arial"/>
                <a:cs typeface="Arial"/>
              </a:rPr>
              <a:t>SSH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30">
                <a:latin typeface="Arial"/>
                <a:cs typeface="Arial"/>
              </a:rPr>
              <a:t>Telnet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dirty="0" sz="1400" spc="-5">
                <a:latin typeface="Arial"/>
                <a:cs typeface="Arial"/>
              </a:rPr>
              <a:t>XML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7957" y="133018"/>
            <a:ext cx="83337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Thousands </a:t>
            </a:r>
            <a:r>
              <a:rPr dirty="0" spc="-5"/>
              <a:t>of out of the </a:t>
            </a:r>
            <a:r>
              <a:rPr dirty="0" spc="-10"/>
              <a:t>box </a:t>
            </a:r>
            <a:r>
              <a:rPr dirty="0" spc="-5"/>
              <a:t>workflows &amp;</a:t>
            </a:r>
            <a:r>
              <a:rPr dirty="0" spc="-25"/>
              <a:t> </a:t>
            </a:r>
            <a:r>
              <a:rPr dirty="0" spc="-5"/>
              <a:t>actions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40001"/>
            <a:ext cx="4061460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5"/>
              <a:t>vSphere</a:t>
            </a:r>
            <a:r>
              <a:rPr dirty="0" sz="3600" spc="-90"/>
              <a:t> </a:t>
            </a:r>
            <a:r>
              <a:rPr dirty="0" sz="3600" spc="-5"/>
              <a:t>PowerCLI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56"/>
            <a:ext cx="12176356" cy="6849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1731" y="6449232"/>
            <a:ext cx="232410" cy="164465"/>
          </a:xfrm>
          <a:custGeom>
            <a:avLst/>
            <a:gdLst/>
            <a:ahLst/>
            <a:cxnLst/>
            <a:rect l="l" t="t" r="r" b="b"/>
            <a:pathLst>
              <a:path w="232409" h="164465">
                <a:moveTo>
                  <a:pt x="18138" y="0"/>
                </a:moveTo>
                <a:lnTo>
                  <a:pt x="4773" y="0"/>
                </a:lnTo>
                <a:lnTo>
                  <a:pt x="0" y="5798"/>
                </a:lnTo>
                <a:lnTo>
                  <a:pt x="0" y="13529"/>
                </a:lnTo>
                <a:lnTo>
                  <a:pt x="954" y="16428"/>
                </a:lnTo>
                <a:lnTo>
                  <a:pt x="1909" y="18361"/>
                </a:lnTo>
                <a:lnTo>
                  <a:pt x="49641" y="153655"/>
                </a:lnTo>
                <a:lnTo>
                  <a:pt x="52504" y="160420"/>
                </a:lnTo>
                <a:lnTo>
                  <a:pt x="57278" y="164285"/>
                </a:lnTo>
                <a:lnTo>
                  <a:pt x="69688" y="164285"/>
                </a:lnTo>
                <a:lnTo>
                  <a:pt x="74461" y="160420"/>
                </a:lnTo>
                <a:lnTo>
                  <a:pt x="76370" y="153655"/>
                </a:lnTo>
                <a:lnTo>
                  <a:pt x="85804" y="126596"/>
                </a:lnTo>
                <a:lnTo>
                  <a:pt x="63960" y="126596"/>
                </a:lnTo>
                <a:lnTo>
                  <a:pt x="23865" y="10630"/>
                </a:lnTo>
                <a:lnTo>
                  <a:pt x="21956" y="3865"/>
                </a:lnTo>
                <a:lnTo>
                  <a:pt x="18138" y="0"/>
                </a:lnTo>
                <a:close/>
              </a:path>
              <a:path w="232409" h="164465">
                <a:moveTo>
                  <a:pt x="138816" y="38655"/>
                </a:moveTo>
                <a:lnTo>
                  <a:pt x="116465" y="38655"/>
                </a:lnTo>
                <a:lnTo>
                  <a:pt x="155605" y="153655"/>
                </a:lnTo>
                <a:lnTo>
                  <a:pt x="157514" y="160420"/>
                </a:lnTo>
                <a:lnTo>
                  <a:pt x="162288" y="164285"/>
                </a:lnTo>
                <a:lnTo>
                  <a:pt x="174698" y="164285"/>
                </a:lnTo>
                <a:lnTo>
                  <a:pt x="179471" y="160420"/>
                </a:lnTo>
                <a:lnTo>
                  <a:pt x="182335" y="153655"/>
                </a:lnTo>
                <a:lnTo>
                  <a:pt x="191881" y="126596"/>
                </a:lnTo>
                <a:lnTo>
                  <a:pt x="168970" y="126596"/>
                </a:lnTo>
                <a:lnTo>
                  <a:pt x="138816" y="38655"/>
                </a:lnTo>
                <a:close/>
              </a:path>
              <a:path w="232409" h="164465">
                <a:moveTo>
                  <a:pt x="123148" y="0"/>
                </a:moveTo>
                <a:lnTo>
                  <a:pt x="108828" y="0"/>
                </a:lnTo>
                <a:lnTo>
                  <a:pt x="105964" y="3865"/>
                </a:lnTo>
                <a:lnTo>
                  <a:pt x="104055" y="9663"/>
                </a:lnTo>
                <a:lnTo>
                  <a:pt x="63960" y="126596"/>
                </a:lnTo>
                <a:lnTo>
                  <a:pt x="85804" y="126596"/>
                </a:lnTo>
                <a:lnTo>
                  <a:pt x="116465" y="38655"/>
                </a:lnTo>
                <a:lnTo>
                  <a:pt x="138816" y="38655"/>
                </a:lnTo>
                <a:lnTo>
                  <a:pt x="128875" y="9663"/>
                </a:lnTo>
                <a:lnTo>
                  <a:pt x="126966" y="3865"/>
                </a:lnTo>
                <a:lnTo>
                  <a:pt x="123148" y="0"/>
                </a:lnTo>
                <a:close/>
              </a:path>
              <a:path w="232409" h="164465">
                <a:moveTo>
                  <a:pt x="227203" y="0"/>
                </a:moveTo>
                <a:lnTo>
                  <a:pt x="213838" y="0"/>
                </a:lnTo>
                <a:lnTo>
                  <a:pt x="210974" y="4831"/>
                </a:lnTo>
                <a:lnTo>
                  <a:pt x="209065" y="9663"/>
                </a:lnTo>
                <a:lnTo>
                  <a:pt x="168970" y="126596"/>
                </a:lnTo>
                <a:lnTo>
                  <a:pt x="191881" y="126596"/>
                </a:lnTo>
                <a:lnTo>
                  <a:pt x="230067" y="18361"/>
                </a:lnTo>
                <a:lnTo>
                  <a:pt x="231022" y="16428"/>
                </a:lnTo>
                <a:lnTo>
                  <a:pt x="231975" y="13529"/>
                </a:lnTo>
                <a:lnTo>
                  <a:pt x="231975" y="5798"/>
                </a:lnTo>
                <a:lnTo>
                  <a:pt x="227203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1246" y="6449232"/>
            <a:ext cx="90170" cy="164465"/>
          </a:xfrm>
          <a:custGeom>
            <a:avLst/>
            <a:gdLst/>
            <a:ahLst/>
            <a:cxnLst/>
            <a:rect l="l" t="t" r="r" b="b"/>
            <a:pathLst>
              <a:path w="90169" h="164465">
                <a:moveTo>
                  <a:pt x="18153" y="0"/>
                </a:moveTo>
                <a:lnTo>
                  <a:pt x="4777" y="0"/>
                </a:lnTo>
                <a:lnTo>
                  <a:pt x="0" y="5798"/>
                </a:lnTo>
                <a:lnTo>
                  <a:pt x="0" y="158487"/>
                </a:lnTo>
                <a:lnTo>
                  <a:pt x="4777" y="164285"/>
                </a:lnTo>
                <a:lnTo>
                  <a:pt x="18153" y="164285"/>
                </a:lnTo>
                <a:lnTo>
                  <a:pt x="22931" y="158487"/>
                </a:lnTo>
                <a:lnTo>
                  <a:pt x="22931" y="97604"/>
                </a:lnTo>
                <a:lnTo>
                  <a:pt x="27439" y="67103"/>
                </a:lnTo>
                <a:lnTo>
                  <a:pt x="39650" y="44936"/>
                </a:lnTo>
                <a:lnTo>
                  <a:pt x="46370" y="39621"/>
                </a:lnTo>
                <a:lnTo>
                  <a:pt x="22931" y="39621"/>
                </a:lnTo>
                <a:lnTo>
                  <a:pt x="22931" y="4831"/>
                </a:lnTo>
                <a:lnTo>
                  <a:pt x="18153" y="0"/>
                </a:lnTo>
                <a:close/>
              </a:path>
              <a:path w="90169" h="164465">
                <a:moveTo>
                  <a:pt x="85034" y="0"/>
                </a:moveTo>
                <a:lnTo>
                  <a:pt x="78346" y="0"/>
                </a:lnTo>
                <a:lnTo>
                  <a:pt x="64178" y="2385"/>
                </a:lnTo>
                <a:lnTo>
                  <a:pt x="48847" y="9663"/>
                </a:lnTo>
                <a:lnTo>
                  <a:pt x="34411" y="22015"/>
                </a:lnTo>
                <a:lnTo>
                  <a:pt x="22931" y="39621"/>
                </a:lnTo>
                <a:lnTo>
                  <a:pt x="46370" y="39621"/>
                </a:lnTo>
                <a:lnTo>
                  <a:pt x="57595" y="30743"/>
                </a:lnTo>
                <a:lnTo>
                  <a:pt x="79301" y="24159"/>
                </a:lnTo>
                <a:lnTo>
                  <a:pt x="85034" y="23193"/>
                </a:lnTo>
                <a:lnTo>
                  <a:pt x="89811" y="19327"/>
                </a:lnTo>
                <a:lnTo>
                  <a:pt x="89811" y="5798"/>
                </a:lnTo>
                <a:lnTo>
                  <a:pt x="85034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29043" y="6449232"/>
            <a:ext cx="147320" cy="166370"/>
          </a:xfrm>
          <a:custGeom>
            <a:avLst/>
            <a:gdLst/>
            <a:ahLst/>
            <a:cxnLst/>
            <a:rect l="l" t="t" r="r" b="b"/>
            <a:pathLst>
              <a:path w="147319" h="166370">
                <a:moveTo>
                  <a:pt x="74455" y="0"/>
                </a:moveTo>
                <a:lnTo>
                  <a:pt x="44699" y="6450"/>
                </a:lnTo>
                <a:lnTo>
                  <a:pt x="21119" y="24050"/>
                </a:lnTo>
                <a:lnTo>
                  <a:pt x="5593" y="50170"/>
                </a:lnTo>
                <a:lnTo>
                  <a:pt x="0" y="82182"/>
                </a:lnTo>
                <a:lnTo>
                  <a:pt x="0" y="83149"/>
                </a:lnTo>
                <a:lnTo>
                  <a:pt x="6040" y="116944"/>
                </a:lnTo>
                <a:lnTo>
                  <a:pt x="22551" y="143215"/>
                </a:lnTo>
                <a:lnTo>
                  <a:pt x="47115" y="160241"/>
                </a:lnTo>
                <a:lnTo>
                  <a:pt x="77317" y="166299"/>
                </a:lnTo>
                <a:lnTo>
                  <a:pt x="95677" y="164561"/>
                </a:lnTo>
                <a:lnTo>
                  <a:pt x="111084" y="159651"/>
                </a:lnTo>
                <a:lnTo>
                  <a:pt x="124164" y="152022"/>
                </a:lnTo>
                <a:lnTo>
                  <a:pt x="132208" y="145028"/>
                </a:lnTo>
                <a:lnTo>
                  <a:pt x="78272" y="145028"/>
                </a:lnTo>
                <a:lnTo>
                  <a:pt x="58495" y="141478"/>
                </a:lnTo>
                <a:lnTo>
                  <a:pt x="41761" y="131129"/>
                </a:lnTo>
                <a:lnTo>
                  <a:pt x="29680" y="114436"/>
                </a:lnTo>
                <a:lnTo>
                  <a:pt x="23863" y="91851"/>
                </a:lnTo>
                <a:lnTo>
                  <a:pt x="141272" y="91851"/>
                </a:lnTo>
                <a:lnTo>
                  <a:pt x="146999" y="87016"/>
                </a:lnTo>
                <a:lnTo>
                  <a:pt x="146999" y="80249"/>
                </a:lnTo>
                <a:lnTo>
                  <a:pt x="145899" y="73480"/>
                </a:lnTo>
                <a:lnTo>
                  <a:pt x="23863" y="73480"/>
                </a:lnTo>
                <a:lnTo>
                  <a:pt x="29068" y="52119"/>
                </a:lnTo>
                <a:lnTo>
                  <a:pt x="39732" y="35290"/>
                </a:lnTo>
                <a:lnTo>
                  <a:pt x="54871" y="24261"/>
                </a:lnTo>
                <a:lnTo>
                  <a:pt x="73499" y="20303"/>
                </a:lnTo>
                <a:lnTo>
                  <a:pt x="122505" y="20303"/>
                </a:lnTo>
                <a:lnTo>
                  <a:pt x="105119" y="6692"/>
                </a:lnTo>
                <a:lnTo>
                  <a:pt x="74455" y="0"/>
                </a:lnTo>
                <a:close/>
              </a:path>
              <a:path w="147319" h="166370">
                <a:moveTo>
                  <a:pt x="135544" y="123757"/>
                </a:moveTo>
                <a:lnTo>
                  <a:pt x="126954" y="123757"/>
                </a:lnTo>
                <a:lnTo>
                  <a:pt x="125045" y="125691"/>
                </a:lnTo>
                <a:lnTo>
                  <a:pt x="123135" y="126657"/>
                </a:lnTo>
                <a:lnTo>
                  <a:pt x="113977" y="134015"/>
                </a:lnTo>
                <a:lnTo>
                  <a:pt x="103567" y="139831"/>
                </a:lnTo>
                <a:lnTo>
                  <a:pt x="91725" y="143653"/>
                </a:lnTo>
                <a:lnTo>
                  <a:pt x="78272" y="145028"/>
                </a:lnTo>
                <a:lnTo>
                  <a:pt x="132208" y="145028"/>
                </a:lnTo>
                <a:lnTo>
                  <a:pt x="135544" y="142127"/>
                </a:lnTo>
                <a:lnTo>
                  <a:pt x="138408" y="140194"/>
                </a:lnTo>
                <a:lnTo>
                  <a:pt x="139363" y="137293"/>
                </a:lnTo>
                <a:lnTo>
                  <a:pt x="139363" y="128591"/>
                </a:lnTo>
                <a:lnTo>
                  <a:pt x="135544" y="123757"/>
                </a:lnTo>
                <a:close/>
              </a:path>
              <a:path w="147319" h="166370">
                <a:moveTo>
                  <a:pt x="122505" y="20303"/>
                </a:moveTo>
                <a:lnTo>
                  <a:pt x="73499" y="20303"/>
                </a:lnTo>
                <a:lnTo>
                  <a:pt x="94276" y="24669"/>
                </a:lnTo>
                <a:lnTo>
                  <a:pt x="109414" y="36377"/>
                </a:lnTo>
                <a:lnTo>
                  <a:pt x="119004" y="53343"/>
                </a:lnTo>
                <a:lnTo>
                  <a:pt x="123135" y="73480"/>
                </a:lnTo>
                <a:lnTo>
                  <a:pt x="145899" y="73480"/>
                </a:lnTo>
                <a:lnTo>
                  <a:pt x="142107" y="50170"/>
                </a:lnTo>
                <a:lnTo>
                  <a:pt x="127909" y="24533"/>
                </a:lnTo>
                <a:lnTo>
                  <a:pt x="122505" y="20303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73707" y="6449232"/>
            <a:ext cx="139065" cy="166370"/>
          </a:xfrm>
          <a:custGeom>
            <a:avLst/>
            <a:gdLst/>
            <a:ahLst/>
            <a:cxnLst/>
            <a:rect l="l" t="t" r="r" b="b"/>
            <a:pathLst>
              <a:path w="139065" h="166370">
                <a:moveTo>
                  <a:pt x="67569" y="63812"/>
                </a:moveTo>
                <a:lnTo>
                  <a:pt x="40149" y="67196"/>
                </a:lnTo>
                <a:lnTo>
                  <a:pt x="18796" y="77106"/>
                </a:lnTo>
                <a:lnTo>
                  <a:pt x="4936" y="93180"/>
                </a:lnTo>
                <a:lnTo>
                  <a:pt x="0" y="115055"/>
                </a:lnTo>
                <a:lnTo>
                  <a:pt x="0" y="116022"/>
                </a:lnTo>
                <a:lnTo>
                  <a:pt x="5204" y="137746"/>
                </a:lnTo>
                <a:lnTo>
                  <a:pt x="18796" y="153488"/>
                </a:lnTo>
                <a:lnTo>
                  <a:pt x="37740" y="163066"/>
                </a:lnTo>
                <a:lnTo>
                  <a:pt x="59004" y="166299"/>
                </a:lnTo>
                <a:lnTo>
                  <a:pt x="78097" y="163957"/>
                </a:lnTo>
                <a:lnTo>
                  <a:pt x="93978" y="157718"/>
                </a:lnTo>
                <a:lnTo>
                  <a:pt x="106647" y="148759"/>
                </a:lnTo>
                <a:lnTo>
                  <a:pt x="108266" y="146961"/>
                </a:lnTo>
                <a:lnTo>
                  <a:pt x="63762" y="146961"/>
                </a:lnTo>
                <a:lnTo>
                  <a:pt x="48684" y="144831"/>
                </a:lnTo>
                <a:lnTo>
                  <a:pt x="35926" y="138622"/>
                </a:lnTo>
                <a:lnTo>
                  <a:pt x="27093" y="128606"/>
                </a:lnTo>
                <a:lnTo>
                  <a:pt x="23792" y="115055"/>
                </a:lnTo>
                <a:lnTo>
                  <a:pt x="23792" y="114088"/>
                </a:lnTo>
                <a:lnTo>
                  <a:pt x="26929" y="100794"/>
                </a:lnTo>
                <a:lnTo>
                  <a:pt x="36045" y="90400"/>
                </a:lnTo>
                <a:lnTo>
                  <a:pt x="50692" y="83632"/>
                </a:lnTo>
                <a:lnTo>
                  <a:pt x="70424" y="81215"/>
                </a:lnTo>
                <a:lnTo>
                  <a:pt x="138945" y="81215"/>
                </a:lnTo>
                <a:lnTo>
                  <a:pt x="138945" y="70580"/>
                </a:lnTo>
                <a:lnTo>
                  <a:pt x="116104" y="70580"/>
                </a:lnTo>
                <a:lnTo>
                  <a:pt x="105309" y="67891"/>
                </a:lnTo>
                <a:lnTo>
                  <a:pt x="93978" y="65746"/>
                </a:lnTo>
                <a:lnTo>
                  <a:pt x="81576" y="64326"/>
                </a:lnTo>
                <a:lnTo>
                  <a:pt x="67569" y="63812"/>
                </a:lnTo>
                <a:close/>
              </a:path>
              <a:path w="139065" h="166370">
                <a:moveTo>
                  <a:pt x="138945" y="138260"/>
                </a:moveTo>
                <a:lnTo>
                  <a:pt x="116104" y="138260"/>
                </a:lnTo>
                <a:lnTo>
                  <a:pt x="116104" y="159531"/>
                </a:lnTo>
                <a:lnTo>
                  <a:pt x="120863" y="164365"/>
                </a:lnTo>
                <a:lnTo>
                  <a:pt x="134186" y="164365"/>
                </a:lnTo>
                <a:lnTo>
                  <a:pt x="138945" y="159531"/>
                </a:lnTo>
                <a:lnTo>
                  <a:pt x="138945" y="138260"/>
                </a:lnTo>
                <a:close/>
              </a:path>
              <a:path w="139065" h="166370">
                <a:moveTo>
                  <a:pt x="138945" y="81215"/>
                </a:moveTo>
                <a:lnTo>
                  <a:pt x="70424" y="81215"/>
                </a:lnTo>
                <a:lnTo>
                  <a:pt x="83985" y="81865"/>
                </a:lnTo>
                <a:lnTo>
                  <a:pt x="96119" y="83512"/>
                </a:lnTo>
                <a:lnTo>
                  <a:pt x="106825" y="85702"/>
                </a:lnTo>
                <a:lnTo>
                  <a:pt x="116104" y="87983"/>
                </a:lnTo>
                <a:lnTo>
                  <a:pt x="116104" y="103453"/>
                </a:lnTo>
                <a:lnTo>
                  <a:pt x="111941" y="120856"/>
                </a:lnTo>
                <a:lnTo>
                  <a:pt x="100640" y="134634"/>
                </a:lnTo>
                <a:lnTo>
                  <a:pt x="83986" y="143698"/>
                </a:lnTo>
                <a:lnTo>
                  <a:pt x="63762" y="146961"/>
                </a:lnTo>
                <a:lnTo>
                  <a:pt x="108266" y="146961"/>
                </a:lnTo>
                <a:lnTo>
                  <a:pt x="116104" y="138260"/>
                </a:lnTo>
                <a:lnTo>
                  <a:pt x="138945" y="138260"/>
                </a:lnTo>
                <a:lnTo>
                  <a:pt x="138945" y="81215"/>
                </a:lnTo>
                <a:close/>
              </a:path>
              <a:path w="139065" h="166370">
                <a:moveTo>
                  <a:pt x="125034" y="21270"/>
                </a:moveTo>
                <a:lnTo>
                  <a:pt x="69472" y="21270"/>
                </a:lnTo>
                <a:lnTo>
                  <a:pt x="89205" y="23990"/>
                </a:lnTo>
                <a:lnTo>
                  <a:pt x="103852" y="32147"/>
                </a:lnTo>
                <a:lnTo>
                  <a:pt x="112967" y="45744"/>
                </a:lnTo>
                <a:lnTo>
                  <a:pt x="116029" y="64326"/>
                </a:lnTo>
                <a:lnTo>
                  <a:pt x="116104" y="70580"/>
                </a:lnTo>
                <a:lnTo>
                  <a:pt x="138945" y="70580"/>
                </a:lnTo>
                <a:lnTo>
                  <a:pt x="138874" y="63812"/>
                </a:lnTo>
                <a:lnTo>
                  <a:pt x="137889" y="50457"/>
                </a:lnTo>
                <a:lnTo>
                  <a:pt x="134782" y="37949"/>
                </a:lnTo>
                <a:lnTo>
                  <a:pt x="129711" y="27253"/>
                </a:lnTo>
                <a:lnTo>
                  <a:pt x="125034" y="21270"/>
                </a:lnTo>
                <a:close/>
              </a:path>
              <a:path w="139065" h="166370">
                <a:moveTo>
                  <a:pt x="71376" y="0"/>
                </a:moveTo>
                <a:lnTo>
                  <a:pt x="19985" y="11602"/>
                </a:lnTo>
                <a:lnTo>
                  <a:pt x="18082" y="14502"/>
                </a:lnTo>
                <a:lnTo>
                  <a:pt x="18082" y="25138"/>
                </a:lnTo>
                <a:lnTo>
                  <a:pt x="22840" y="29972"/>
                </a:lnTo>
                <a:lnTo>
                  <a:pt x="29502" y="29972"/>
                </a:lnTo>
                <a:lnTo>
                  <a:pt x="31405" y="29005"/>
                </a:lnTo>
                <a:lnTo>
                  <a:pt x="32357" y="29005"/>
                </a:lnTo>
                <a:lnTo>
                  <a:pt x="40699" y="25349"/>
                </a:lnTo>
                <a:lnTo>
                  <a:pt x="49130" y="22962"/>
                </a:lnTo>
                <a:lnTo>
                  <a:pt x="58454" y="21663"/>
                </a:lnTo>
                <a:lnTo>
                  <a:pt x="69472" y="21270"/>
                </a:lnTo>
                <a:lnTo>
                  <a:pt x="125034" y="21270"/>
                </a:lnTo>
                <a:lnTo>
                  <a:pt x="122767" y="18370"/>
                </a:lnTo>
                <a:lnTo>
                  <a:pt x="113131" y="10197"/>
                </a:lnTo>
                <a:lnTo>
                  <a:pt x="101354" y="4471"/>
                </a:lnTo>
                <a:lnTo>
                  <a:pt x="87435" y="1102"/>
                </a:lnTo>
                <a:lnTo>
                  <a:pt x="71376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0583" y="6445923"/>
            <a:ext cx="412115" cy="170180"/>
          </a:xfrm>
          <a:custGeom>
            <a:avLst/>
            <a:gdLst/>
            <a:ahLst/>
            <a:cxnLst/>
            <a:rect l="l" t="t" r="r" b="b"/>
            <a:pathLst>
              <a:path w="412115" h="170179">
                <a:moveTo>
                  <a:pt x="22067" y="0"/>
                </a:moveTo>
                <a:lnTo>
                  <a:pt x="12873" y="2267"/>
                </a:lnTo>
                <a:lnTo>
                  <a:pt x="5602" y="7768"/>
                </a:lnTo>
                <a:lnTo>
                  <a:pt x="1192" y="15083"/>
                </a:lnTo>
                <a:lnTo>
                  <a:pt x="0" y="23486"/>
                </a:lnTo>
                <a:lnTo>
                  <a:pt x="2384" y="32253"/>
                </a:lnTo>
                <a:lnTo>
                  <a:pt x="51971" y="143491"/>
                </a:lnTo>
                <a:lnTo>
                  <a:pt x="84394" y="169608"/>
                </a:lnTo>
                <a:lnTo>
                  <a:pt x="95077" y="167839"/>
                </a:lnTo>
                <a:lnTo>
                  <a:pt x="103347" y="162716"/>
                </a:lnTo>
                <a:lnTo>
                  <a:pt x="110007" y="154509"/>
                </a:lnTo>
                <a:lnTo>
                  <a:pt x="115863" y="143491"/>
                </a:lnTo>
                <a:lnTo>
                  <a:pt x="130303" y="111570"/>
                </a:lnTo>
                <a:lnTo>
                  <a:pt x="84394" y="111570"/>
                </a:lnTo>
                <a:lnTo>
                  <a:pt x="43389" y="13874"/>
                </a:lnTo>
                <a:lnTo>
                  <a:pt x="37950" y="6347"/>
                </a:lnTo>
                <a:lnTo>
                  <a:pt x="30634" y="1541"/>
                </a:lnTo>
                <a:lnTo>
                  <a:pt x="22067" y="0"/>
                </a:lnTo>
                <a:close/>
              </a:path>
              <a:path w="412115" h="170179">
                <a:moveTo>
                  <a:pt x="244600" y="40958"/>
                </a:moveTo>
                <a:lnTo>
                  <a:pt x="166404" y="40958"/>
                </a:lnTo>
                <a:lnTo>
                  <a:pt x="170218" y="41925"/>
                </a:lnTo>
                <a:lnTo>
                  <a:pt x="173079" y="44827"/>
                </a:lnTo>
                <a:lnTo>
                  <a:pt x="173079" y="142524"/>
                </a:lnTo>
                <a:lnTo>
                  <a:pt x="174510" y="152877"/>
                </a:lnTo>
                <a:lnTo>
                  <a:pt x="178801" y="161507"/>
                </a:lnTo>
                <a:lnTo>
                  <a:pt x="185953" y="167416"/>
                </a:lnTo>
                <a:lnTo>
                  <a:pt x="195966" y="169608"/>
                </a:lnTo>
                <a:lnTo>
                  <a:pt x="206128" y="167416"/>
                </a:lnTo>
                <a:lnTo>
                  <a:pt x="213608" y="161507"/>
                </a:lnTo>
                <a:lnTo>
                  <a:pt x="218227" y="152877"/>
                </a:lnTo>
                <a:lnTo>
                  <a:pt x="219806" y="142524"/>
                </a:lnTo>
                <a:lnTo>
                  <a:pt x="219806" y="66108"/>
                </a:lnTo>
                <a:lnTo>
                  <a:pt x="221669" y="55649"/>
                </a:lnTo>
                <a:lnTo>
                  <a:pt x="226839" y="47729"/>
                </a:lnTo>
                <a:lnTo>
                  <a:pt x="234691" y="42711"/>
                </a:lnTo>
                <a:lnTo>
                  <a:pt x="244600" y="40958"/>
                </a:lnTo>
                <a:close/>
              </a:path>
              <a:path w="412115" h="170179">
                <a:moveTo>
                  <a:pt x="339961" y="40958"/>
                </a:moveTo>
                <a:lnTo>
                  <a:pt x="244600" y="40958"/>
                </a:lnTo>
                <a:lnTo>
                  <a:pt x="254359" y="42847"/>
                </a:lnTo>
                <a:lnTo>
                  <a:pt x="261884" y="48092"/>
                </a:lnTo>
                <a:lnTo>
                  <a:pt x="266726" y="56057"/>
                </a:lnTo>
                <a:lnTo>
                  <a:pt x="268440" y="66108"/>
                </a:lnTo>
                <a:lnTo>
                  <a:pt x="268440" y="142524"/>
                </a:lnTo>
                <a:lnTo>
                  <a:pt x="270019" y="152877"/>
                </a:lnTo>
                <a:lnTo>
                  <a:pt x="274638" y="161507"/>
                </a:lnTo>
                <a:lnTo>
                  <a:pt x="282118" y="167416"/>
                </a:lnTo>
                <a:lnTo>
                  <a:pt x="292280" y="169608"/>
                </a:lnTo>
                <a:lnTo>
                  <a:pt x="302293" y="167416"/>
                </a:lnTo>
                <a:lnTo>
                  <a:pt x="309445" y="161507"/>
                </a:lnTo>
                <a:lnTo>
                  <a:pt x="313736" y="152877"/>
                </a:lnTo>
                <a:lnTo>
                  <a:pt x="315167" y="142524"/>
                </a:lnTo>
                <a:lnTo>
                  <a:pt x="315167" y="66108"/>
                </a:lnTo>
                <a:lnTo>
                  <a:pt x="317029" y="55649"/>
                </a:lnTo>
                <a:lnTo>
                  <a:pt x="322200" y="47729"/>
                </a:lnTo>
                <a:lnTo>
                  <a:pt x="330052" y="42711"/>
                </a:lnTo>
                <a:lnTo>
                  <a:pt x="339961" y="40958"/>
                </a:lnTo>
                <a:close/>
              </a:path>
              <a:path w="412115" h="170179">
                <a:moveTo>
                  <a:pt x="408568" y="40958"/>
                </a:moveTo>
                <a:lnTo>
                  <a:pt x="339961" y="40958"/>
                </a:lnTo>
                <a:lnTo>
                  <a:pt x="349720" y="42847"/>
                </a:lnTo>
                <a:lnTo>
                  <a:pt x="357245" y="48092"/>
                </a:lnTo>
                <a:lnTo>
                  <a:pt x="362087" y="56057"/>
                </a:lnTo>
                <a:lnTo>
                  <a:pt x="363801" y="66108"/>
                </a:lnTo>
                <a:lnTo>
                  <a:pt x="363801" y="142524"/>
                </a:lnTo>
                <a:lnTo>
                  <a:pt x="365380" y="152877"/>
                </a:lnTo>
                <a:lnTo>
                  <a:pt x="369999" y="161507"/>
                </a:lnTo>
                <a:lnTo>
                  <a:pt x="377479" y="167416"/>
                </a:lnTo>
                <a:lnTo>
                  <a:pt x="387641" y="169608"/>
                </a:lnTo>
                <a:lnTo>
                  <a:pt x="397803" y="167416"/>
                </a:lnTo>
                <a:lnTo>
                  <a:pt x="405283" y="161507"/>
                </a:lnTo>
                <a:lnTo>
                  <a:pt x="409902" y="152877"/>
                </a:lnTo>
                <a:lnTo>
                  <a:pt x="411481" y="142524"/>
                </a:lnTo>
                <a:lnTo>
                  <a:pt x="411481" y="55467"/>
                </a:lnTo>
                <a:lnTo>
                  <a:pt x="408568" y="40958"/>
                </a:lnTo>
                <a:close/>
              </a:path>
              <a:path w="412115" h="170179">
                <a:moveTo>
                  <a:pt x="166404" y="332"/>
                </a:moveTo>
                <a:lnTo>
                  <a:pt x="125101" y="19103"/>
                </a:lnTo>
                <a:lnTo>
                  <a:pt x="84394" y="111570"/>
                </a:lnTo>
                <a:lnTo>
                  <a:pt x="130303" y="111570"/>
                </a:lnTo>
                <a:lnTo>
                  <a:pt x="137796" y="95006"/>
                </a:lnTo>
                <a:lnTo>
                  <a:pt x="152875" y="61468"/>
                </a:lnTo>
                <a:lnTo>
                  <a:pt x="159729" y="45795"/>
                </a:lnTo>
                <a:lnTo>
                  <a:pt x="160682" y="44827"/>
                </a:lnTo>
                <a:lnTo>
                  <a:pt x="161636" y="40958"/>
                </a:lnTo>
                <a:lnTo>
                  <a:pt x="408568" y="40958"/>
                </a:lnTo>
                <a:lnTo>
                  <a:pt x="406966" y="32978"/>
                </a:lnTo>
                <a:lnTo>
                  <a:pt x="398942" y="21612"/>
                </a:lnTo>
                <a:lnTo>
                  <a:pt x="209316" y="21612"/>
                </a:lnTo>
                <a:lnTo>
                  <a:pt x="200332" y="12574"/>
                </a:lnTo>
                <a:lnTo>
                  <a:pt x="189648" y="5894"/>
                </a:lnTo>
                <a:lnTo>
                  <a:pt x="178071" y="1753"/>
                </a:lnTo>
                <a:lnTo>
                  <a:pt x="166404" y="332"/>
                </a:lnTo>
                <a:close/>
              </a:path>
              <a:path w="412115" h="170179">
                <a:moveTo>
                  <a:pt x="256043" y="332"/>
                </a:moveTo>
                <a:lnTo>
                  <a:pt x="238282" y="3657"/>
                </a:lnTo>
                <a:lnTo>
                  <a:pt x="223382" y="10972"/>
                </a:lnTo>
                <a:lnTo>
                  <a:pt x="213131" y="18287"/>
                </a:lnTo>
                <a:lnTo>
                  <a:pt x="209316" y="21612"/>
                </a:lnTo>
                <a:lnTo>
                  <a:pt x="304677" y="21612"/>
                </a:lnTo>
                <a:lnTo>
                  <a:pt x="296005" y="12574"/>
                </a:lnTo>
                <a:lnTo>
                  <a:pt x="285367" y="5894"/>
                </a:lnTo>
                <a:lnTo>
                  <a:pt x="272225" y="1753"/>
                </a:lnTo>
                <a:lnTo>
                  <a:pt x="256043" y="332"/>
                </a:lnTo>
                <a:close/>
              </a:path>
              <a:path w="412115" h="170179">
                <a:moveTo>
                  <a:pt x="354265" y="332"/>
                </a:moveTo>
                <a:lnTo>
                  <a:pt x="333643" y="3657"/>
                </a:lnTo>
                <a:lnTo>
                  <a:pt x="318028" y="10972"/>
                </a:lnTo>
                <a:lnTo>
                  <a:pt x="308134" y="18287"/>
                </a:lnTo>
                <a:lnTo>
                  <a:pt x="304677" y="21612"/>
                </a:lnTo>
                <a:lnTo>
                  <a:pt x="398942" y="21612"/>
                </a:lnTo>
                <a:lnTo>
                  <a:pt x="394674" y="15567"/>
                </a:lnTo>
                <a:lnTo>
                  <a:pt x="376481" y="4322"/>
                </a:lnTo>
                <a:lnTo>
                  <a:pt x="354265" y="332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78056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29" y="0"/>
                </a:moveTo>
                <a:lnTo>
                  <a:pt x="11579" y="1534"/>
                </a:lnTo>
                <a:lnTo>
                  <a:pt x="5560" y="5712"/>
                </a:lnTo>
                <a:lnTo>
                  <a:pt x="1493" y="11895"/>
                </a:lnTo>
                <a:lnTo>
                  <a:pt x="0" y="19445"/>
                </a:lnTo>
                <a:lnTo>
                  <a:pt x="0" y="20417"/>
                </a:lnTo>
                <a:lnTo>
                  <a:pt x="1360" y="27968"/>
                </a:lnTo>
                <a:lnTo>
                  <a:pt x="5205" y="34151"/>
                </a:lnTo>
                <a:lnTo>
                  <a:pt x="11180" y="38329"/>
                </a:lnTo>
                <a:lnTo>
                  <a:pt x="18929" y="39863"/>
                </a:lnTo>
                <a:lnTo>
                  <a:pt x="26278" y="38313"/>
                </a:lnTo>
                <a:lnTo>
                  <a:pt x="29565" y="35974"/>
                </a:lnTo>
                <a:lnTo>
                  <a:pt x="10411" y="35974"/>
                </a:lnTo>
                <a:lnTo>
                  <a:pt x="2839" y="29168"/>
                </a:lnTo>
                <a:lnTo>
                  <a:pt x="2839" y="10695"/>
                </a:lnTo>
                <a:lnTo>
                  <a:pt x="10411" y="3889"/>
                </a:lnTo>
                <a:lnTo>
                  <a:pt x="30045" y="3889"/>
                </a:lnTo>
                <a:lnTo>
                  <a:pt x="26678" y="1534"/>
                </a:lnTo>
                <a:lnTo>
                  <a:pt x="18929" y="0"/>
                </a:lnTo>
                <a:close/>
              </a:path>
              <a:path w="38100" h="40004">
                <a:moveTo>
                  <a:pt x="30045" y="3889"/>
                </a:moveTo>
                <a:lnTo>
                  <a:pt x="27447" y="3889"/>
                </a:lnTo>
                <a:lnTo>
                  <a:pt x="35018" y="10695"/>
                </a:lnTo>
                <a:lnTo>
                  <a:pt x="35018" y="29168"/>
                </a:lnTo>
                <a:lnTo>
                  <a:pt x="27447" y="35974"/>
                </a:lnTo>
                <a:lnTo>
                  <a:pt x="29565" y="35974"/>
                </a:lnTo>
                <a:lnTo>
                  <a:pt x="32297" y="34029"/>
                </a:lnTo>
                <a:lnTo>
                  <a:pt x="36363" y="27558"/>
                </a:lnTo>
                <a:lnTo>
                  <a:pt x="37857" y="19445"/>
                </a:lnTo>
                <a:lnTo>
                  <a:pt x="36497" y="11895"/>
                </a:lnTo>
                <a:lnTo>
                  <a:pt x="32652" y="5712"/>
                </a:lnTo>
                <a:lnTo>
                  <a:pt x="30045" y="3889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9332" y="6458895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1" y="0"/>
                </a:moveTo>
                <a:lnTo>
                  <a:pt x="948" y="0"/>
                </a:lnTo>
                <a:lnTo>
                  <a:pt x="0" y="966"/>
                </a:lnTo>
                <a:lnTo>
                  <a:pt x="0" y="18361"/>
                </a:lnTo>
                <a:lnTo>
                  <a:pt x="948" y="19327"/>
                </a:lnTo>
                <a:lnTo>
                  <a:pt x="3790" y="19327"/>
                </a:lnTo>
                <a:lnTo>
                  <a:pt x="4738" y="18361"/>
                </a:lnTo>
                <a:lnTo>
                  <a:pt x="4738" y="13529"/>
                </a:lnTo>
                <a:lnTo>
                  <a:pt x="13029" y="13529"/>
                </a:lnTo>
                <a:lnTo>
                  <a:pt x="12318" y="12562"/>
                </a:lnTo>
                <a:lnTo>
                  <a:pt x="14215" y="11596"/>
                </a:lnTo>
                <a:lnTo>
                  <a:pt x="16109" y="9663"/>
                </a:lnTo>
                <a:lnTo>
                  <a:pt x="4738" y="9663"/>
                </a:lnTo>
                <a:lnTo>
                  <a:pt x="4738" y="3865"/>
                </a:lnTo>
                <a:lnTo>
                  <a:pt x="15636" y="3865"/>
                </a:lnTo>
                <a:lnTo>
                  <a:pt x="15162" y="2899"/>
                </a:lnTo>
                <a:lnTo>
                  <a:pt x="13267" y="966"/>
                </a:lnTo>
                <a:lnTo>
                  <a:pt x="11371" y="0"/>
                </a:lnTo>
                <a:close/>
              </a:path>
              <a:path w="16510" h="19685">
                <a:moveTo>
                  <a:pt x="13029" y="13529"/>
                </a:moveTo>
                <a:lnTo>
                  <a:pt x="7581" y="13529"/>
                </a:lnTo>
                <a:lnTo>
                  <a:pt x="11371" y="18361"/>
                </a:lnTo>
                <a:lnTo>
                  <a:pt x="12318" y="19327"/>
                </a:lnTo>
                <a:lnTo>
                  <a:pt x="14215" y="19327"/>
                </a:lnTo>
                <a:lnTo>
                  <a:pt x="15162" y="18361"/>
                </a:lnTo>
                <a:lnTo>
                  <a:pt x="15162" y="16428"/>
                </a:lnTo>
                <a:lnTo>
                  <a:pt x="13029" y="13529"/>
                </a:lnTo>
                <a:close/>
              </a:path>
              <a:path w="16510" h="19685">
                <a:moveTo>
                  <a:pt x="15636" y="3865"/>
                </a:moveTo>
                <a:lnTo>
                  <a:pt x="10424" y="3865"/>
                </a:lnTo>
                <a:lnTo>
                  <a:pt x="11371" y="4831"/>
                </a:lnTo>
                <a:lnTo>
                  <a:pt x="11371" y="8697"/>
                </a:lnTo>
                <a:lnTo>
                  <a:pt x="10424" y="9663"/>
                </a:lnTo>
                <a:lnTo>
                  <a:pt x="16109" y="9663"/>
                </a:lnTo>
                <a:lnTo>
                  <a:pt x="16109" y="4831"/>
                </a:lnTo>
                <a:lnTo>
                  <a:pt x="15636" y="3865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4164" y="508988"/>
            <a:ext cx="2689225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10"/>
              <a:t>Introduction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3182839" y="2523870"/>
            <a:ext cx="4864100" cy="1563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333333"/>
                </a:solidFill>
                <a:latin typeface="Arial"/>
                <a:cs typeface="Arial"/>
              </a:rPr>
              <a:t>Alan Renouf –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</a:rPr>
              <a:t>Product </a:t>
            </a:r>
            <a:r>
              <a:rPr dirty="0" sz="1600" spc="-15" b="1">
                <a:solidFill>
                  <a:srgbClr val="003D79"/>
                </a:solidFill>
                <a:latin typeface="Arial"/>
                <a:cs typeface="Arial"/>
              </a:rPr>
              <a:t>Manager,</a:t>
            </a:r>
            <a:r>
              <a:rPr dirty="0" sz="1600" spc="-40" b="1">
                <a:solidFill>
                  <a:srgbClr val="003D79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</a:rPr>
              <a:t>VMware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76900"/>
              </a:lnSpc>
            </a:pPr>
            <a:r>
              <a:rPr dirty="0" sz="1600" spc="-5" b="1">
                <a:solidFill>
                  <a:srgbClr val="333333"/>
                </a:solidFill>
                <a:latin typeface="Arial"/>
                <a:cs typeface="Arial"/>
              </a:rPr>
              <a:t>VMware Blog: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  <a:hlinkClick r:id="rId3"/>
              </a:rPr>
              <a:t>http://blogs.vmware.com/PowerCLI/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333333"/>
                </a:solidFill>
                <a:latin typeface="Arial"/>
                <a:cs typeface="Arial"/>
              </a:rPr>
              <a:t>Personal Blog:</a:t>
            </a:r>
            <a:r>
              <a:rPr dirty="0" sz="1600" spc="-5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  <a:hlinkClick r:id="rId4"/>
              </a:rPr>
              <a:t>http://virtu-al.net/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1600" spc="-20" b="1">
                <a:solidFill>
                  <a:srgbClr val="333333"/>
                </a:solidFill>
                <a:latin typeface="Arial"/>
                <a:cs typeface="Arial"/>
              </a:rPr>
              <a:t>Twitter:</a:t>
            </a:r>
            <a:r>
              <a:rPr dirty="0" sz="1600" spc="-5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</a:rPr>
              <a:t>@alanrenouf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5145" y="2287385"/>
            <a:ext cx="2350268" cy="23498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14402" y="5212440"/>
            <a:ext cx="517334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333333"/>
                </a:solidFill>
                <a:latin typeface="Arial"/>
                <a:cs typeface="Arial"/>
              </a:rPr>
              <a:t>“My Job is to make automation easier for</a:t>
            </a:r>
            <a:r>
              <a:rPr dirty="0" sz="20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33333"/>
                </a:solidFill>
                <a:latin typeface="Arial"/>
                <a:cs typeface="Arial"/>
              </a:rPr>
              <a:t>you”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35" y="98007"/>
            <a:ext cx="438721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 - QUICK</a:t>
            </a:r>
            <a:r>
              <a:rPr dirty="0" spc="-80"/>
              <a:t> </a:t>
            </a:r>
            <a:r>
              <a:rPr dirty="0" spc="-35"/>
              <a:t>FACTS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9789" y="876176"/>
            <a:ext cx="3185795" cy="439420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r>
              <a:rPr dirty="0" sz="2000" spc="-8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717074"/>
                </a:solidFill>
                <a:latin typeface="Arial"/>
                <a:cs typeface="Arial"/>
              </a:rPr>
              <a:t>Technology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4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Scripting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40">
                <a:solidFill>
                  <a:srgbClr val="717074"/>
                </a:solidFill>
                <a:latin typeface="Arial"/>
                <a:cs typeface="Arial"/>
              </a:rPr>
              <a:t>Target</a:t>
            </a:r>
            <a:r>
              <a:rPr dirty="0" sz="2000" spc="-6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vSphere</a:t>
            </a:r>
            <a:r>
              <a:rPr dirty="0" sz="1800" spc="-14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Administrator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r>
              <a:rPr dirty="0" sz="1800" spc="-4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Specialist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Particularly good</a:t>
            </a:r>
            <a:r>
              <a:rPr dirty="0" sz="2000" spc="-3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for…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Quick Administrative</a:t>
            </a:r>
            <a:r>
              <a:rPr dirty="0" sz="1800" spc="-13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tasks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Fire and</a:t>
            </a:r>
            <a:r>
              <a:rPr dirty="0" sz="1800" spc="-8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fix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Reporting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6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Prototyping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80659" y="765233"/>
            <a:ext cx="6200225" cy="4649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79" y="56784"/>
            <a:ext cx="35591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 -</a:t>
            </a:r>
            <a:r>
              <a:rPr dirty="0" spc="-75"/>
              <a:t> </a:t>
            </a:r>
            <a:r>
              <a:rPr dirty="0" spc="-5"/>
              <a:t>Overview</a:t>
            </a:r>
          </a:p>
        </p:txBody>
      </p:sp>
      <p:sp>
        <p:nvSpPr>
          <p:cNvPr id="3" name="object 3"/>
          <p:cNvSpPr/>
          <p:nvPr/>
        </p:nvSpPr>
        <p:spPr>
          <a:xfrm>
            <a:off x="1720734" y="5365865"/>
            <a:ext cx="8636922" cy="972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60219" y="676247"/>
            <a:ext cx="7961630" cy="555688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1800" spc="-405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1800" spc="-405">
                <a:solidFill>
                  <a:srgbClr val="00709E"/>
                </a:solidFill>
                <a:latin typeface="Times New Roman"/>
                <a:cs typeface="Times New Roman"/>
              </a:rPr>
              <a:t>                   </a:t>
            </a:r>
            <a:r>
              <a:rPr dirty="0" sz="1800" spc="-360">
                <a:solidFill>
                  <a:srgbClr val="00709E"/>
                </a:solidFill>
                <a:latin typeface="Times New Roman"/>
                <a:cs typeface="Times New Roman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PowerCLI</a:t>
            </a:r>
            <a:r>
              <a:rPr dirty="0" sz="1600" spc="-1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Overview</a:t>
            </a:r>
            <a:endParaRPr sz="16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00709E"/>
              </a:buClr>
              <a:buSzPct val="109375"/>
              <a:buChar char="•"/>
              <a:tabLst>
                <a:tab pos="507365" algn="l"/>
                <a:tab pos="508000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Integrated into Windows</a:t>
            </a:r>
            <a:r>
              <a:rPr dirty="0" sz="1600" spc="-1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PowerShell</a:t>
            </a:r>
            <a:endParaRPr sz="1600">
              <a:latin typeface="Arial"/>
              <a:cs typeface="Arial"/>
            </a:endParaRPr>
          </a:p>
          <a:p>
            <a:pPr lvl="1" marL="740410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Designed towards </a:t>
            </a:r>
            <a:r>
              <a:rPr dirty="0" sz="1600" spc="-5" b="1">
                <a:solidFill>
                  <a:srgbClr val="848387"/>
                </a:solidFill>
                <a:latin typeface="Arial"/>
                <a:cs typeface="Arial"/>
              </a:rPr>
              <a:t>system administrators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not</a:t>
            </a:r>
            <a:r>
              <a:rPr dirty="0" sz="1600" spc="3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developers</a:t>
            </a:r>
            <a:endParaRPr sz="1600">
              <a:latin typeface="Arial"/>
              <a:cs typeface="Arial"/>
            </a:endParaRPr>
          </a:p>
          <a:p>
            <a:pPr lvl="1" marL="740410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Installed by default from Windows 2008/2012 Windows</a:t>
            </a:r>
            <a:r>
              <a:rPr dirty="0" sz="1600" spc="4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  <a:p>
            <a:pPr lvl="2" marL="969010" indent="-182880">
              <a:lnSpc>
                <a:spcPct val="100000"/>
              </a:lnSpc>
              <a:spcBef>
                <a:spcPts val="495"/>
              </a:spcBef>
              <a:buClr>
                <a:srgbClr val="00709E"/>
              </a:buClr>
              <a:buSzPct val="107142"/>
              <a:buChar char="•"/>
              <a:tabLst>
                <a:tab pos="969644" algn="l"/>
              </a:tabLst>
            </a:pP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(XP/2003 requires</a:t>
            </a:r>
            <a:r>
              <a:rPr dirty="0" sz="1400" spc="-3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download)</a:t>
            </a:r>
            <a:endParaRPr sz="1400">
              <a:latin typeface="Arial"/>
              <a:cs typeface="Arial"/>
            </a:endParaRPr>
          </a:p>
          <a:p>
            <a:pPr lvl="1" marL="740410" indent="-182245">
              <a:lnSpc>
                <a:spcPct val="100000"/>
              </a:lnSpc>
              <a:spcBef>
                <a:spcPts val="39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Extending the existing PowerShell knowledge of Windows Admin</a:t>
            </a:r>
            <a:endParaRPr sz="1600">
              <a:latin typeface="Arial"/>
              <a:cs typeface="Arial"/>
            </a:endParaRPr>
          </a:p>
          <a:p>
            <a:pPr lvl="1" marL="740410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Easily integrated with other Microsoft, VMware and </a:t>
            </a:r>
            <a:r>
              <a:rPr dirty="0" sz="1600">
                <a:solidFill>
                  <a:srgbClr val="717074"/>
                </a:solidFill>
                <a:latin typeface="Arial"/>
                <a:cs typeface="Arial"/>
              </a:rPr>
              <a:t>3</a:t>
            </a:r>
            <a:r>
              <a:rPr dirty="0" baseline="26455" sz="1575">
                <a:solidFill>
                  <a:srgbClr val="848387"/>
                </a:solidFill>
                <a:latin typeface="Arial"/>
                <a:cs typeface="Arial"/>
              </a:rPr>
              <a:t>rd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Party</a:t>
            </a:r>
            <a:r>
              <a:rPr dirty="0" sz="1600" spc="7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Snapins</a:t>
            </a:r>
            <a:endParaRPr sz="16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75"/>
              </a:spcBef>
              <a:buClr>
                <a:srgbClr val="00709E"/>
              </a:buClr>
              <a:buSzPct val="109375"/>
              <a:buChar char="•"/>
              <a:tabLst>
                <a:tab pos="507365" algn="l"/>
                <a:tab pos="508000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PowerCLI is a </a:t>
            </a:r>
            <a:r>
              <a:rPr dirty="0" sz="1600" spc="-5" b="1">
                <a:solidFill>
                  <a:srgbClr val="848387"/>
                </a:solidFill>
                <a:latin typeface="Arial"/>
                <a:cs typeface="Arial"/>
              </a:rPr>
              <a:t>free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product containing over 410+ cmdlets (PowerShell</a:t>
            </a:r>
            <a:r>
              <a:rPr dirty="0" sz="1600" spc="11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Commands)</a:t>
            </a:r>
            <a:endParaRPr sz="16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675"/>
              </a:spcBef>
              <a:buClr>
                <a:srgbClr val="00709E"/>
              </a:buClr>
              <a:buSzPct val="109375"/>
              <a:buChar char="•"/>
              <a:tabLst>
                <a:tab pos="507365" algn="l"/>
                <a:tab pos="508000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Manage every public aspect</a:t>
            </a:r>
            <a:r>
              <a:rPr dirty="0" sz="1600" spc="-1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of:</a:t>
            </a:r>
            <a:endParaRPr sz="1600">
              <a:latin typeface="Arial"/>
              <a:cs typeface="Arial"/>
            </a:endParaRPr>
          </a:p>
          <a:p>
            <a:pPr lvl="1" marL="740410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VMware</a:t>
            </a:r>
            <a:r>
              <a:rPr dirty="0" sz="1600" spc="-7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vSphere</a:t>
            </a:r>
            <a:endParaRPr sz="1600">
              <a:latin typeface="Arial"/>
              <a:cs typeface="Arial"/>
            </a:endParaRPr>
          </a:p>
          <a:p>
            <a:pPr lvl="1" marL="740410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VMware vCenter</a:t>
            </a:r>
            <a:r>
              <a:rPr dirty="0" sz="1600" spc="-5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  <a:p>
            <a:pPr lvl="1" marL="740410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VMware vCloud Director (PowerCLI 5.0.1</a:t>
            </a:r>
            <a:r>
              <a:rPr dirty="0" sz="1600" spc="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onwards)</a:t>
            </a:r>
            <a:endParaRPr sz="1600">
              <a:latin typeface="Arial"/>
              <a:cs typeface="Arial"/>
            </a:endParaRPr>
          </a:p>
          <a:p>
            <a:pPr lvl="1" marL="740410" indent="-182245">
              <a:lnSpc>
                <a:spcPct val="100000"/>
              </a:lnSpc>
              <a:spcBef>
                <a:spcPts val="4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VMware</a:t>
            </a:r>
            <a:r>
              <a:rPr dirty="0" sz="1600" spc="-8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717074"/>
                </a:solidFill>
                <a:latin typeface="Arial"/>
                <a:cs typeface="Arial"/>
              </a:rPr>
              <a:t>View</a:t>
            </a:r>
            <a:endParaRPr sz="1600">
              <a:latin typeface="Arial"/>
              <a:cs typeface="Arial"/>
            </a:endParaRPr>
          </a:p>
          <a:p>
            <a:pPr lvl="1" marL="740410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VMware Update</a:t>
            </a:r>
            <a:r>
              <a:rPr dirty="0" sz="1600" spc="-4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Manager</a:t>
            </a:r>
            <a:endParaRPr sz="1600">
              <a:latin typeface="Arial"/>
              <a:cs typeface="Arial"/>
            </a:endParaRPr>
          </a:p>
          <a:p>
            <a:pPr lvl="1" marL="740410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vSphere Site Recovery Manager (New in 5.5</a:t>
            </a:r>
            <a:r>
              <a:rPr dirty="0" sz="1600" spc="1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R2)</a:t>
            </a:r>
            <a:endParaRPr sz="1600">
              <a:latin typeface="Arial"/>
              <a:cs typeface="Arial"/>
            </a:endParaRPr>
          </a:p>
          <a:p>
            <a:pPr marL="2035810" marR="815975" indent="-809625">
              <a:lnSpc>
                <a:spcPct val="136200"/>
              </a:lnSpc>
              <a:spcBef>
                <a:spcPts val="955"/>
              </a:spcBef>
            </a:pP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PowerCLI is backward compatible all the way to  ESX 4.1 U3 / </a:t>
            </a:r>
            <a:r>
              <a:rPr dirty="0" sz="2200" spc="-10">
                <a:solidFill>
                  <a:srgbClr val="FFFFFF"/>
                </a:solidFill>
                <a:latin typeface="Arial"/>
                <a:cs typeface="Arial"/>
              </a:rPr>
              <a:t>Virtual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Center 4.1</a:t>
            </a:r>
            <a:r>
              <a:rPr dirty="0" sz="2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Arial"/>
                <a:cs typeface="Arial"/>
              </a:rPr>
              <a:t>U3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183372"/>
            <a:ext cx="62299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 Command sets</a:t>
            </a:r>
            <a:r>
              <a:rPr dirty="0" spc="-65"/>
              <a:t> </a:t>
            </a:r>
            <a:r>
              <a:rPr dirty="0" spc="-15"/>
              <a:t>(Snap-in’s)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323" y="812071"/>
            <a:ext cx="4540250" cy="50838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 spc="-55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2400" spc="-550">
                <a:solidFill>
                  <a:srgbClr val="00709E"/>
                </a:solidFill>
                <a:latin typeface="Times New Roman"/>
                <a:cs typeface="Times New Roman"/>
              </a:rPr>
              <a:t>             </a:t>
            </a:r>
            <a:r>
              <a:rPr dirty="0" sz="2100" spc="-10" b="1">
                <a:solidFill>
                  <a:srgbClr val="717074"/>
                </a:solidFill>
                <a:latin typeface="Arial"/>
                <a:cs typeface="Arial"/>
              </a:rPr>
              <a:t>Core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5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Managing vSphere and</a:t>
            </a:r>
            <a:r>
              <a:rPr dirty="0" sz="2100" spc="-4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SRM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2400" spc="-55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2400" spc="-550">
                <a:solidFill>
                  <a:srgbClr val="00709E"/>
                </a:solidFill>
                <a:latin typeface="Times New Roman"/>
                <a:cs typeface="Times New Roman"/>
              </a:rPr>
              <a:t>              </a:t>
            </a:r>
            <a:r>
              <a:rPr dirty="0" sz="2100" spc="-5" b="1">
                <a:solidFill>
                  <a:srgbClr val="717074"/>
                </a:solidFill>
                <a:latin typeface="Arial"/>
                <a:cs typeface="Arial"/>
              </a:rPr>
              <a:t>Image</a:t>
            </a:r>
            <a:r>
              <a:rPr dirty="0" sz="2100" spc="-25" b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717074"/>
                </a:solidFill>
                <a:latin typeface="Arial"/>
                <a:cs typeface="Arial"/>
              </a:rPr>
              <a:t>Builder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5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dirty="0" sz="2100" spc="-10">
                <a:solidFill>
                  <a:srgbClr val="717074"/>
                </a:solidFill>
                <a:latin typeface="Arial"/>
                <a:cs typeface="Arial"/>
              </a:rPr>
              <a:t>Working </a:t>
            </a: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with Image</a:t>
            </a:r>
            <a:r>
              <a:rPr dirty="0" sz="2100" spc="-4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Profiles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2400" spc="-55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2400" spc="-550">
                <a:solidFill>
                  <a:srgbClr val="00709E"/>
                </a:solidFill>
                <a:latin typeface="Times New Roman"/>
                <a:cs typeface="Times New Roman"/>
              </a:rPr>
              <a:t>              </a:t>
            </a:r>
            <a:r>
              <a:rPr dirty="0" sz="2100" spc="-5" b="1">
                <a:solidFill>
                  <a:srgbClr val="717074"/>
                </a:solidFill>
                <a:latin typeface="Arial"/>
                <a:cs typeface="Arial"/>
              </a:rPr>
              <a:t>Auto</a:t>
            </a:r>
            <a:r>
              <a:rPr dirty="0" sz="2100" spc="-55" b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717074"/>
                </a:solidFill>
                <a:latin typeface="Arial"/>
                <a:cs typeface="Arial"/>
              </a:rPr>
              <a:t>Deploy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5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Deploying ESXi via</a:t>
            </a:r>
            <a:r>
              <a:rPr dirty="0" sz="2100" spc="-3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PXE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dirty="0" sz="2400" spc="-55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2400" spc="-550">
                <a:solidFill>
                  <a:srgbClr val="00709E"/>
                </a:solidFill>
                <a:latin typeface="Times New Roman"/>
                <a:cs typeface="Times New Roman"/>
              </a:rPr>
              <a:t>            </a:t>
            </a:r>
            <a:r>
              <a:rPr dirty="0" sz="2400" spc="-540">
                <a:solidFill>
                  <a:srgbClr val="00709E"/>
                </a:solidFill>
                <a:latin typeface="Times New Roman"/>
                <a:cs typeface="Times New Roman"/>
              </a:rPr>
              <a:t> </a:t>
            </a:r>
            <a:r>
              <a:rPr dirty="0" sz="2100" spc="-5" b="1">
                <a:solidFill>
                  <a:srgbClr val="717074"/>
                </a:solidFill>
                <a:latin typeface="Arial"/>
                <a:cs typeface="Arial"/>
              </a:rPr>
              <a:t>License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14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dirty="0" sz="2100" spc="-10">
                <a:solidFill>
                  <a:srgbClr val="717074"/>
                </a:solidFill>
                <a:latin typeface="Arial"/>
                <a:cs typeface="Arial"/>
              </a:rPr>
              <a:t>Working </a:t>
            </a: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with vSphere</a:t>
            </a:r>
            <a:r>
              <a:rPr dirty="0" sz="2100" spc="-2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Licensing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400" spc="-55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2400" spc="-550">
                <a:solidFill>
                  <a:srgbClr val="00709E"/>
                </a:solidFill>
                <a:latin typeface="Times New Roman"/>
                <a:cs typeface="Times New Roman"/>
              </a:rPr>
              <a:t>            </a:t>
            </a:r>
            <a:r>
              <a:rPr dirty="0" sz="2400" spc="-545">
                <a:solidFill>
                  <a:srgbClr val="00709E"/>
                </a:solidFill>
                <a:latin typeface="Times New Roman"/>
                <a:cs typeface="Times New Roman"/>
              </a:rPr>
              <a:t> </a:t>
            </a:r>
            <a:r>
              <a:rPr dirty="0" sz="2100" spc="-10" b="1">
                <a:solidFill>
                  <a:srgbClr val="717074"/>
                </a:solidFill>
                <a:latin typeface="Arial"/>
                <a:cs typeface="Arial"/>
              </a:rPr>
              <a:t>Cloud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5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vCloud Director</a:t>
            </a:r>
            <a:r>
              <a:rPr dirty="0" sz="2100" spc="-3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Providers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2400" spc="-55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2400" spc="-550">
                <a:solidFill>
                  <a:srgbClr val="00709E"/>
                </a:solidFill>
                <a:latin typeface="Times New Roman"/>
                <a:cs typeface="Times New Roman"/>
              </a:rPr>
              <a:t>           </a:t>
            </a:r>
            <a:r>
              <a:rPr dirty="0" sz="2400" spc="-509">
                <a:solidFill>
                  <a:srgbClr val="00709E"/>
                </a:solidFill>
                <a:latin typeface="Times New Roman"/>
                <a:cs typeface="Times New Roman"/>
              </a:rPr>
              <a:t> </a:t>
            </a:r>
            <a:r>
              <a:rPr dirty="0" sz="2100" spc="-30" b="1">
                <a:solidFill>
                  <a:srgbClr val="717074"/>
                </a:solidFill>
                <a:latin typeface="Arial"/>
                <a:cs typeface="Arial"/>
              </a:rPr>
              <a:t>Tenant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5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vCloud Director</a:t>
            </a:r>
            <a:r>
              <a:rPr dirty="0" sz="2100" spc="-6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100" spc="-40">
                <a:solidFill>
                  <a:srgbClr val="717074"/>
                </a:solidFill>
                <a:latin typeface="Arial"/>
                <a:cs typeface="Arial"/>
              </a:rPr>
              <a:t>Tenants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2400" spc="-55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2400" spc="-550">
                <a:solidFill>
                  <a:srgbClr val="00709E"/>
                </a:solidFill>
                <a:latin typeface="Times New Roman"/>
                <a:cs typeface="Times New Roman"/>
              </a:rPr>
              <a:t>           </a:t>
            </a:r>
            <a:r>
              <a:rPr dirty="0" sz="2400" spc="-505">
                <a:solidFill>
                  <a:srgbClr val="00709E"/>
                </a:solidFill>
                <a:latin typeface="Times New Roman"/>
                <a:cs typeface="Times New Roman"/>
              </a:rPr>
              <a:t> </a:t>
            </a:r>
            <a:r>
              <a:rPr dirty="0" sz="2100" spc="-5" b="1">
                <a:solidFill>
                  <a:srgbClr val="717074"/>
                </a:solidFill>
                <a:latin typeface="Arial"/>
                <a:cs typeface="Arial"/>
              </a:rPr>
              <a:t>VDS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10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vSphere Distributed</a:t>
            </a:r>
            <a:r>
              <a:rPr dirty="0" sz="2100" spc="-3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100" spc="-5">
                <a:solidFill>
                  <a:srgbClr val="717074"/>
                </a:solidFill>
                <a:latin typeface="Arial"/>
                <a:cs typeface="Arial"/>
              </a:rPr>
              <a:t>Switches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4497" y="2022797"/>
            <a:ext cx="2227722" cy="222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73387" y="960121"/>
            <a:ext cx="1180406" cy="1122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31035" y="3803073"/>
            <a:ext cx="1163781" cy="1122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665420" y="4147877"/>
            <a:ext cx="499745" cy="38608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 indent="24765">
              <a:lnSpc>
                <a:spcPts val="1400"/>
              </a:lnSpc>
              <a:spcBef>
                <a:spcPts val="17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Image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Builder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4297" y="3869575"/>
            <a:ext cx="1184563" cy="1118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501545" y="4304301"/>
            <a:ext cx="855344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Auto</a:t>
            </a:r>
            <a:r>
              <a:rPr dirty="0" sz="12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42267" y="2294312"/>
            <a:ext cx="1180406" cy="1130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159038" y="2735983"/>
            <a:ext cx="55054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License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27619" y="943495"/>
            <a:ext cx="1213657" cy="1138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357393" y="1298059"/>
            <a:ext cx="558800" cy="38608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 indent="29209">
              <a:lnSpc>
                <a:spcPts val="1400"/>
              </a:lnSpc>
              <a:spcBef>
                <a:spcPts val="17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vCloud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Direc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18118" y="4222865"/>
            <a:ext cx="1147156" cy="1142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143759" y="4579334"/>
            <a:ext cx="499745" cy="38608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20955" marR="5080" indent="-8890">
              <a:lnSpc>
                <a:spcPts val="1400"/>
              </a:lnSpc>
              <a:spcBef>
                <a:spcPts val="17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vCloud  </a:t>
            </a:r>
            <a:r>
              <a:rPr dirty="0" sz="1200" spc="-14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nan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67547" y="2364970"/>
            <a:ext cx="1151312" cy="1138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569500" y="2626274"/>
            <a:ext cx="753745" cy="56324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 marL="12700" marR="5080">
              <a:lnSpc>
                <a:spcPts val="1400"/>
              </a:lnSpc>
              <a:spcBef>
                <a:spcPts val="17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vSphere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Dis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ribu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ed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Switch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68984" y="1583574"/>
            <a:ext cx="985057" cy="6857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656499" y="1171930"/>
            <a:ext cx="615315" cy="991869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 marL="31750" marR="8255">
              <a:lnSpc>
                <a:spcPts val="1400"/>
              </a:lnSpc>
              <a:spcBef>
                <a:spcPts val="17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vSphere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endParaRPr sz="1200">
              <a:latin typeface="Arial"/>
              <a:cs typeface="Arial"/>
            </a:endParaRPr>
          </a:p>
          <a:p>
            <a:pPr algn="ctr" marL="12700" marR="5080" indent="-635">
              <a:lnSpc>
                <a:spcPts val="1300"/>
              </a:lnSpc>
              <a:spcBef>
                <a:spcPts val="865"/>
              </a:spcBef>
            </a:pP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Site  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Recove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ry  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96398"/>
            <a:ext cx="49403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Where does PowerCLI fit in</a:t>
            </a:r>
            <a:r>
              <a:rPr dirty="0" spc="-80"/>
              <a:t> </a:t>
            </a:r>
            <a:r>
              <a:rPr dirty="0" spc="-5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1664440" y="1153674"/>
            <a:ext cx="2244744" cy="1628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04012" y="4074331"/>
            <a:ext cx="2661155" cy="2651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96508" y="817754"/>
            <a:ext cx="2827020" cy="299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vSphere Client / </a:t>
            </a:r>
            <a:r>
              <a:rPr dirty="0" sz="1800" spc="-15">
                <a:solidFill>
                  <a:srgbClr val="717074"/>
                </a:solidFill>
                <a:latin typeface="Arial"/>
                <a:cs typeface="Arial"/>
              </a:rPr>
              <a:t>Web</a:t>
            </a:r>
            <a:r>
              <a:rPr dirty="0" sz="1800" spc="-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80679" y="1153674"/>
            <a:ext cx="3224306" cy="1628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65696" y="815475"/>
            <a:ext cx="1028700" cy="299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PowerCLI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4665" y="2853965"/>
            <a:ext cx="356870" cy="713740"/>
          </a:xfrm>
          <a:custGeom>
            <a:avLst/>
            <a:gdLst/>
            <a:ahLst/>
            <a:cxnLst/>
            <a:rect l="l" t="t" r="r" b="b"/>
            <a:pathLst>
              <a:path w="356869" h="713739">
                <a:moveTo>
                  <a:pt x="356823" y="535132"/>
                </a:moveTo>
                <a:lnTo>
                  <a:pt x="0" y="535132"/>
                </a:lnTo>
                <a:lnTo>
                  <a:pt x="178412" y="713510"/>
                </a:lnTo>
                <a:lnTo>
                  <a:pt x="356823" y="535132"/>
                </a:lnTo>
                <a:close/>
              </a:path>
              <a:path w="356869" h="713739">
                <a:moveTo>
                  <a:pt x="267618" y="0"/>
                </a:moveTo>
                <a:lnTo>
                  <a:pt x="89206" y="0"/>
                </a:lnTo>
                <a:lnTo>
                  <a:pt x="89206" y="535132"/>
                </a:lnTo>
                <a:lnTo>
                  <a:pt x="267618" y="535132"/>
                </a:lnTo>
                <a:lnTo>
                  <a:pt x="267618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54665" y="2853965"/>
            <a:ext cx="356870" cy="713740"/>
          </a:xfrm>
          <a:custGeom>
            <a:avLst/>
            <a:gdLst/>
            <a:ahLst/>
            <a:cxnLst/>
            <a:rect l="l" t="t" r="r" b="b"/>
            <a:pathLst>
              <a:path w="356869" h="713739">
                <a:moveTo>
                  <a:pt x="0" y="535131"/>
                </a:moveTo>
                <a:lnTo>
                  <a:pt x="89205" y="535131"/>
                </a:lnTo>
                <a:lnTo>
                  <a:pt x="89205" y="0"/>
                </a:lnTo>
                <a:lnTo>
                  <a:pt x="267616" y="0"/>
                </a:lnTo>
                <a:lnTo>
                  <a:pt x="267616" y="535131"/>
                </a:lnTo>
                <a:lnTo>
                  <a:pt x="356822" y="535131"/>
                </a:lnTo>
                <a:lnTo>
                  <a:pt x="178411" y="713509"/>
                </a:lnTo>
                <a:lnTo>
                  <a:pt x="0" y="535131"/>
                </a:lnTo>
                <a:close/>
              </a:path>
            </a:pathLst>
          </a:custGeom>
          <a:ln w="25373">
            <a:solidFill>
              <a:srgbClr val="0080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50323" y="3537065"/>
            <a:ext cx="8167253" cy="469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92780" y="3562003"/>
            <a:ext cx="2069868" cy="419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02499" y="3567475"/>
            <a:ext cx="8064178" cy="3688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02499" y="3567475"/>
            <a:ext cx="8064500" cy="368935"/>
          </a:xfrm>
          <a:prstGeom prst="rect">
            <a:avLst/>
          </a:prstGeom>
          <a:ln w="9513">
            <a:solidFill>
              <a:srgbClr val="00A6DC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320"/>
              </a:spcBef>
            </a:pPr>
            <a:r>
              <a:rPr dirty="0" sz="1800" spc="-10">
                <a:solidFill>
                  <a:srgbClr val="717074"/>
                </a:solidFill>
                <a:latin typeface="Arial"/>
                <a:cs typeface="Arial"/>
              </a:rPr>
              <a:t>Virtual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Center</a:t>
            </a:r>
            <a:r>
              <a:rPr dirty="0" sz="1800" spc="-14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APIs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06907" y="2820140"/>
            <a:ext cx="356870" cy="713740"/>
          </a:xfrm>
          <a:custGeom>
            <a:avLst/>
            <a:gdLst/>
            <a:ahLst/>
            <a:cxnLst/>
            <a:rect l="l" t="t" r="r" b="b"/>
            <a:pathLst>
              <a:path w="356870" h="713739">
                <a:moveTo>
                  <a:pt x="356821" y="535131"/>
                </a:moveTo>
                <a:lnTo>
                  <a:pt x="0" y="535131"/>
                </a:lnTo>
                <a:lnTo>
                  <a:pt x="178412" y="713508"/>
                </a:lnTo>
                <a:lnTo>
                  <a:pt x="356821" y="535131"/>
                </a:lnTo>
                <a:close/>
              </a:path>
              <a:path w="356870" h="713739">
                <a:moveTo>
                  <a:pt x="267616" y="0"/>
                </a:moveTo>
                <a:lnTo>
                  <a:pt x="89204" y="0"/>
                </a:lnTo>
                <a:lnTo>
                  <a:pt x="89204" y="535131"/>
                </a:lnTo>
                <a:lnTo>
                  <a:pt x="267616" y="535131"/>
                </a:lnTo>
                <a:lnTo>
                  <a:pt x="267616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06906" y="2820140"/>
            <a:ext cx="356870" cy="713740"/>
          </a:xfrm>
          <a:custGeom>
            <a:avLst/>
            <a:gdLst/>
            <a:ahLst/>
            <a:cxnLst/>
            <a:rect l="l" t="t" r="r" b="b"/>
            <a:pathLst>
              <a:path w="356870" h="713739">
                <a:moveTo>
                  <a:pt x="0" y="535131"/>
                </a:moveTo>
                <a:lnTo>
                  <a:pt x="89205" y="535131"/>
                </a:lnTo>
                <a:lnTo>
                  <a:pt x="89205" y="0"/>
                </a:lnTo>
                <a:lnTo>
                  <a:pt x="267617" y="0"/>
                </a:lnTo>
                <a:lnTo>
                  <a:pt x="267617" y="535131"/>
                </a:lnTo>
                <a:lnTo>
                  <a:pt x="356822" y="535131"/>
                </a:lnTo>
                <a:lnTo>
                  <a:pt x="178411" y="713509"/>
                </a:lnTo>
                <a:lnTo>
                  <a:pt x="0" y="535131"/>
                </a:lnTo>
                <a:close/>
              </a:path>
            </a:pathLst>
          </a:custGeom>
          <a:ln w="25373">
            <a:solidFill>
              <a:srgbClr val="0080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25463" y="1398607"/>
            <a:ext cx="2220953" cy="16918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80470"/>
            <a:ext cx="35591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 -</a:t>
            </a:r>
            <a:r>
              <a:rPr dirty="0" spc="-75"/>
              <a:t> </a:t>
            </a:r>
            <a:r>
              <a:rPr dirty="0" spc="-5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0219" y="676247"/>
            <a:ext cx="5113020" cy="66992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1800" spc="-405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1800" spc="-405">
                <a:solidFill>
                  <a:srgbClr val="00709E"/>
                </a:solidFill>
                <a:latin typeface="Times New Roman"/>
                <a:cs typeface="Times New Roman"/>
              </a:rPr>
              <a:t>                     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PowerCLI Cmdlet</a:t>
            </a:r>
            <a:r>
              <a:rPr dirty="0" sz="1600" spc="-3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syntax</a:t>
            </a:r>
            <a:endParaRPr sz="16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00709E"/>
              </a:buClr>
              <a:buSzPct val="109375"/>
              <a:buChar char="•"/>
              <a:tabLst>
                <a:tab pos="507365" algn="l"/>
                <a:tab pos="508000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All cmdlets use a </a:t>
            </a:r>
            <a:r>
              <a:rPr dirty="0" sz="1600" spc="-15">
                <a:solidFill>
                  <a:srgbClr val="717074"/>
                </a:solidFill>
                <a:latin typeface="Arial"/>
                <a:cs typeface="Arial"/>
              </a:rPr>
              <a:t>Verb-Noun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syntax, examples</a:t>
            </a:r>
            <a:r>
              <a:rPr dirty="0" sz="1600" spc="5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are: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80759" y="1497769"/>
          <a:ext cx="7907655" cy="2004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2531"/>
                <a:gridCol w="3815616"/>
              </a:tblGrid>
              <a:tr h="3429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Get-VM (Lists all</a:t>
                      </a:r>
                      <a:r>
                        <a:rPr dirty="0" sz="1600" spc="-5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VMs)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717074"/>
                      </a:solidFill>
                      <a:prstDash val="solid"/>
                    </a:lnL>
                    <a:lnR w="12700">
                      <a:solidFill>
                        <a:srgbClr val="717074"/>
                      </a:solidFill>
                      <a:prstDash val="solid"/>
                    </a:lnR>
                    <a:lnT w="12700">
                      <a:solidFill>
                        <a:srgbClr val="717074"/>
                      </a:solidFill>
                      <a:prstDash val="solid"/>
                    </a:lnT>
                    <a:lnB w="12700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Get-Datastore (Lists all</a:t>
                      </a:r>
                      <a:r>
                        <a:rPr dirty="0" sz="1600" spc="-2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Datastores)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717074"/>
                      </a:solidFill>
                      <a:prstDash val="solid"/>
                    </a:lnL>
                    <a:lnR w="12700">
                      <a:solidFill>
                        <a:srgbClr val="717074"/>
                      </a:solidFill>
                      <a:prstDash val="solid"/>
                    </a:lnR>
                    <a:lnT w="12700">
                      <a:solidFill>
                        <a:srgbClr val="717074"/>
                      </a:solidFill>
                      <a:prstDash val="solid"/>
                    </a:lnT>
                    <a:lnB w="12700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New-VM (Creates new</a:t>
                      </a:r>
                      <a:r>
                        <a:rPr dirty="0" sz="1600" spc="-4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VMs)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717074"/>
                      </a:solidFill>
                      <a:prstDash val="solid"/>
                    </a:lnL>
                    <a:lnR w="12700">
                      <a:solidFill>
                        <a:srgbClr val="717074"/>
                      </a:solidFill>
                      <a:prstDash val="solid"/>
                    </a:lnR>
                    <a:lnT w="12700">
                      <a:solidFill>
                        <a:srgbClr val="717074"/>
                      </a:solidFill>
                      <a:prstDash val="solid"/>
                    </a:lnT>
                    <a:lnB w="12700">
                      <a:solidFill>
                        <a:srgbClr val="717074"/>
                      </a:solidFill>
                      <a:prstDash val="solid"/>
                    </a:lnB>
                    <a:solidFill>
                      <a:srgbClr val="DDDDDE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Start-VM (Powers on</a:t>
                      </a:r>
                      <a:r>
                        <a:rPr dirty="0" sz="1600" spc="-6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VMs)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717074"/>
                      </a:solidFill>
                      <a:prstDash val="solid"/>
                    </a:lnL>
                    <a:lnR w="12700">
                      <a:solidFill>
                        <a:srgbClr val="717074"/>
                      </a:solidFill>
                      <a:prstDash val="solid"/>
                    </a:lnR>
                    <a:lnT w="12700">
                      <a:solidFill>
                        <a:srgbClr val="717074"/>
                      </a:solidFill>
                      <a:prstDash val="solid"/>
                    </a:lnT>
                    <a:lnB w="12700">
                      <a:solidFill>
                        <a:srgbClr val="717074"/>
                      </a:solidFill>
                      <a:prstDash val="solid"/>
                    </a:lnB>
                    <a:solidFill>
                      <a:srgbClr val="DDDDDE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New-VMHost (Adds</a:t>
                      </a:r>
                      <a:r>
                        <a:rPr dirty="0" sz="1600" spc="-4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Hosts)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717074"/>
                      </a:solidFill>
                      <a:prstDash val="solid"/>
                    </a:lnL>
                    <a:lnR w="12700">
                      <a:solidFill>
                        <a:srgbClr val="717074"/>
                      </a:solidFill>
                      <a:prstDash val="solid"/>
                    </a:lnR>
                    <a:lnT w="12700">
                      <a:solidFill>
                        <a:srgbClr val="717074"/>
                      </a:solidFill>
                      <a:prstDash val="solid"/>
                    </a:lnT>
                    <a:lnB w="12700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Stop-VM (Powers </a:t>
                      </a:r>
                      <a:r>
                        <a:rPr dirty="0" sz="1600" spc="-1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off </a:t>
                      </a: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600" spc="-3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VMs)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717074"/>
                      </a:solidFill>
                      <a:prstDash val="solid"/>
                    </a:lnL>
                    <a:lnR w="12700">
                      <a:solidFill>
                        <a:srgbClr val="717074"/>
                      </a:solidFill>
                      <a:prstDash val="solid"/>
                    </a:lnR>
                    <a:lnT w="12700">
                      <a:solidFill>
                        <a:srgbClr val="717074"/>
                      </a:solidFill>
                      <a:prstDash val="solid"/>
                    </a:lnT>
                    <a:lnB w="12700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Set-Snapshot (alters snapshot</a:t>
                      </a:r>
                      <a:r>
                        <a:rPr dirty="0" sz="1600" spc="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information)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717074"/>
                      </a:solidFill>
                      <a:prstDash val="solid"/>
                    </a:lnL>
                    <a:lnR w="12700">
                      <a:solidFill>
                        <a:srgbClr val="717074"/>
                      </a:solidFill>
                      <a:prstDash val="solid"/>
                    </a:lnR>
                    <a:lnT w="12700">
                      <a:solidFill>
                        <a:srgbClr val="717074"/>
                      </a:solidFill>
                      <a:prstDash val="solid"/>
                    </a:lnT>
                    <a:lnB w="12700">
                      <a:solidFill>
                        <a:srgbClr val="717074"/>
                      </a:solidFill>
                      <a:prstDash val="solid"/>
                    </a:lnB>
                    <a:solidFill>
                      <a:srgbClr val="DDDDDE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Remove-VMHost (Removes</a:t>
                      </a:r>
                      <a:r>
                        <a:rPr dirty="0" sz="1600" spc="-2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Hosts)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717074"/>
                      </a:solidFill>
                      <a:prstDash val="solid"/>
                    </a:lnL>
                    <a:lnR w="12700">
                      <a:solidFill>
                        <a:srgbClr val="717074"/>
                      </a:solidFill>
                      <a:prstDash val="solid"/>
                    </a:lnR>
                    <a:lnT w="12700">
                      <a:solidFill>
                        <a:srgbClr val="717074"/>
                      </a:solidFill>
                      <a:prstDash val="solid"/>
                    </a:lnT>
                    <a:lnB w="12700">
                      <a:solidFill>
                        <a:srgbClr val="717074"/>
                      </a:solidFill>
                      <a:prstDash val="solid"/>
                    </a:lnB>
                    <a:solidFill>
                      <a:srgbClr val="DDDDDE"/>
                    </a:solidFill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New-Datatsore (Creates new</a:t>
                      </a:r>
                      <a:r>
                        <a:rPr dirty="0" sz="1600" spc="-1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Datastores)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717074"/>
                      </a:solidFill>
                      <a:prstDash val="solid"/>
                    </a:lnL>
                    <a:lnR w="12700">
                      <a:solidFill>
                        <a:srgbClr val="717074"/>
                      </a:solidFill>
                      <a:prstDash val="solid"/>
                    </a:lnR>
                    <a:lnT w="12700">
                      <a:solidFill>
                        <a:srgbClr val="717074"/>
                      </a:solidFill>
                      <a:prstDash val="solid"/>
                    </a:lnT>
                    <a:lnB w="12700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Remove-Cluster (Removes</a:t>
                      </a:r>
                      <a:r>
                        <a:rPr dirty="0" sz="1600" spc="-2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Clusters)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717074"/>
                      </a:solidFill>
                      <a:prstDash val="solid"/>
                    </a:lnL>
                    <a:lnR w="12700">
                      <a:solidFill>
                        <a:srgbClr val="717074"/>
                      </a:solidFill>
                      <a:prstDash val="solid"/>
                    </a:lnR>
                    <a:lnT w="12700">
                      <a:solidFill>
                        <a:srgbClr val="717074"/>
                      </a:solidFill>
                      <a:prstDash val="solid"/>
                    </a:lnT>
                    <a:lnB w="12700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478304" y="4530840"/>
            <a:ext cx="3702050" cy="438150"/>
          </a:xfrm>
          <a:custGeom>
            <a:avLst/>
            <a:gdLst/>
            <a:ahLst/>
            <a:cxnLst/>
            <a:rect l="l" t="t" r="r" b="b"/>
            <a:pathLst>
              <a:path w="3702050" h="438150">
                <a:moveTo>
                  <a:pt x="3628483" y="0"/>
                </a:moveTo>
                <a:lnTo>
                  <a:pt x="72951" y="0"/>
                </a:lnTo>
                <a:lnTo>
                  <a:pt x="44555" y="5731"/>
                </a:lnTo>
                <a:lnTo>
                  <a:pt x="21366" y="21362"/>
                </a:lnTo>
                <a:lnTo>
                  <a:pt x="5732" y="44546"/>
                </a:lnTo>
                <a:lnTo>
                  <a:pt x="0" y="72937"/>
                </a:lnTo>
                <a:lnTo>
                  <a:pt x="0" y="364681"/>
                </a:lnTo>
                <a:lnTo>
                  <a:pt x="5732" y="393072"/>
                </a:lnTo>
                <a:lnTo>
                  <a:pt x="21366" y="416256"/>
                </a:lnTo>
                <a:lnTo>
                  <a:pt x="44555" y="431887"/>
                </a:lnTo>
                <a:lnTo>
                  <a:pt x="72951" y="437619"/>
                </a:lnTo>
                <a:lnTo>
                  <a:pt x="3628483" y="437619"/>
                </a:lnTo>
                <a:lnTo>
                  <a:pt x="3656879" y="431887"/>
                </a:lnTo>
                <a:lnTo>
                  <a:pt x="3680068" y="416256"/>
                </a:lnTo>
                <a:lnTo>
                  <a:pt x="3695702" y="393072"/>
                </a:lnTo>
                <a:lnTo>
                  <a:pt x="3701435" y="364681"/>
                </a:lnTo>
                <a:lnTo>
                  <a:pt x="3701435" y="72937"/>
                </a:lnTo>
                <a:lnTo>
                  <a:pt x="3695702" y="44546"/>
                </a:lnTo>
                <a:lnTo>
                  <a:pt x="3680068" y="21362"/>
                </a:lnTo>
                <a:lnTo>
                  <a:pt x="3656879" y="5731"/>
                </a:lnTo>
                <a:lnTo>
                  <a:pt x="3628483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69735" y="3492536"/>
            <a:ext cx="8110220" cy="2416175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1800" spc="-405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1800" spc="-405">
                <a:solidFill>
                  <a:srgbClr val="00709E"/>
                </a:solidFill>
                <a:latin typeface="Times New Roman"/>
                <a:cs typeface="Times New Roman"/>
              </a:rPr>
              <a:t>                    </a:t>
            </a:r>
            <a:r>
              <a:rPr dirty="0" sz="1600" spc="-5" b="1">
                <a:solidFill>
                  <a:srgbClr val="333333"/>
                </a:solidFill>
                <a:latin typeface="Arial"/>
                <a:cs typeface="Arial"/>
              </a:rPr>
              <a:t>“Piping”</a:t>
            </a:r>
            <a:endParaRPr sz="1600">
              <a:latin typeface="Arial"/>
              <a:cs typeface="Arial"/>
            </a:endParaRPr>
          </a:p>
          <a:p>
            <a:pPr marL="412115" indent="-171450">
              <a:lnSpc>
                <a:spcPct val="100000"/>
              </a:lnSpc>
              <a:spcBef>
                <a:spcPts val="1065"/>
              </a:spcBef>
              <a:buClr>
                <a:srgbClr val="00709E"/>
              </a:buClr>
              <a:buSzPct val="109375"/>
              <a:buFont typeface="Times New Roman"/>
              <a:buChar char="•"/>
              <a:tabLst>
                <a:tab pos="412750" algn="l"/>
              </a:tabLst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Allows the output of one cmdlet to be used by</a:t>
            </a:r>
            <a:r>
              <a:rPr dirty="0" sz="1600" spc="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another</a:t>
            </a:r>
            <a:endParaRPr sz="1600">
              <a:latin typeface="Arial"/>
              <a:cs typeface="Arial"/>
            </a:endParaRPr>
          </a:p>
          <a:p>
            <a:pPr marL="412115" indent="-171450">
              <a:lnSpc>
                <a:spcPts val="1725"/>
              </a:lnSpc>
              <a:spcBef>
                <a:spcPts val="1075"/>
              </a:spcBef>
              <a:buClr>
                <a:srgbClr val="00709E"/>
              </a:buClr>
              <a:buSzPct val="109375"/>
              <a:buFont typeface="Times New Roman"/>
              <a:buChar char="•"/>
              <a:tabLst>
                <a:tab pos="412750" algn="l"/>
              </a:tabLst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Powerful one-line code solutions</a:t>
            </a:r>
            <a:endParaRPr sz="1600">
              <a:latin typeface="Arial"/>
              <a:cs typeface="Arial"/>
            </a:endParaRPr>
          </a:p>
          <a:p>
            <a:pPr marL="4859655">
              <a:lnSpc>
                <a:spcPts val="1720"/>
              </a:lnSpc>
            </a:pPr>
            <a:r>
              <a:rPr dirty="0" sz="1600" spc="-140">
                <a:solidFill>
                  <a:srgbClr val="333333"/>
                </a:solidFill>
                <a:latin typeface="Consolas"/>
                <a:cs typeface="Consolas"/>
              </a:rPr>
              <a:t>Get-­‐Cluster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Cluster1 |</a:t>
            </a:r>
            <a:r>
              <a:rPr dirty="0" sz="1600" spc="15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225">
                <a:solidFill>
                  <a:srgbClr val="333333"/>
                </a:solidFill>
                <a:latin typeface="Consolas"/>
                <a:cs typeface="Consolas"/>
              </a:rPr>
              <a:t>Get-­‐VM</a:t>
            </a:r>
            <a:endParaRPr sz="1600">
              <a:latin typeface="Consolas"/>
              <a:cs typeface="Consolas"/>
            </a:endParaRPr>
          </a:p>
          <a:p>
            <a:pPr marL="31115">
              <a:lnSpc>
                <a:spcPts val="2150"/>
              </a:lnSpc>
            </a:pPr>
            <a:r>
              <a:rPr dirty="0" sz="1800" spc="-405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1800" spc="-405">
                <a:solidFill>
                  <a:srgbClr val="00709E"/>
                </a:solidFill>
                <a:latin typeface="Times New Roman"/>
                <a:cs typeface="Times New Roman"/>
              </a:rPr>
              <a:t>                      </a:t>
            </a:r>
            <a:r>
              <a:rPr dirty="0" sz="1600" spc="-5" b="1">
                <a:solidFill>
                  <a:srgbClr val="333333"/>
                </a:solidFill>
                <a:latin typeface="Arial"/>
                <a:cs typeface="Arial"/>
              </a:rPr>
              <a:t>Built-in cmdlet help and</a:t>
            </a:r>
            <a:r>
              <a:rPr dirty="0" sz="1600" spc="-5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333333"/>
                </a:solidFill>
                <a:latin typeface="Arial"/>
                <a:cs typeface="Arial"/>
              </a:rPr>
              <a:t>examples</a:t>
            </a:r>
            <a:endParaRPr sz="1600">
              <a:latin typeface="Arial"/>
              <a:cs typeface="Arial"/>
            </a:endParaRPr>
          </a:p>
          <a:p>
            <a:pPr marL="431165" indent="-171450">
              <a:lnSpc>
                <a:spcPct val="100000"/>
              </a:lnSpc>
              <a:spcBef>
                <a:spcPts val="1070"/>
              </a:spcBef>
              <a:buClr>
                <a:srgbClr val="00709E"/>
              </a:buClr>
              <a:buSzPct val="109375"/>
              <a:buFont typeface="Times New Roman"/>
              <a:buChar char="•"/>
              <a:tabLst>
                <a:tab pos="431800" algn="l"/>
              </a:tabLst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Available from the PowerCLI prompt via Get-Help and</a:t>
            </a:r>
            <a:r>
              <a:rPr dirty="0" sz="1600" spc="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online</a:t>
            </a:r>
            <a:endParaRPr sz="1600">
              <a:latin typeface="Arial"/>
              <a:cs typeface="Arial"/>
            </a:endParaRPr>
          </a:p>
          <a:p>
            <a:pPr marL="431165" indent="-171450">
              <a:lnSpc>
                <a:spcPct val="100000"/>
              </a:lnSpc>
              <a:spcBef>
                <a:spcPts val="1075"/>
              </a:spcBef>
              <a:buClr>
                <a:srgbClr val="00709E"/>
              </a:buClr>
              <a:buSzPct val="109375"/>
              <a:buFont typeface="Times New Roman"/>
              <a:buChar char="•"/>
              <a:tabLst>
                <a:tab pos="431800" algn="l"/>
              </a:tabLst>
            </a:pP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Examples of common tasks by using Get-Help </a:t>
            </a:r>
            <a:r>
              <a:rPr dirty="0" sz="1600" spc="-5" i="1">
                <a:solidFill>
                  <a:srgbClr val="333333"/>
                </a:solidFill>
                <a:latin typeface="Arial"/>
                <a:cs typeface="Arial"/>
              </a:rPr>
              <a:t>cmdletname</a:t>
            </a:r>
            <a:r>
              <a:rPr dirty="0" sz="1600" spc="65" i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Arial"/>
                <a:cs typeface="Arial"/>
              </a:rPr>
              <a:t>–Examples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25453"/>
            <a:ext cx="3025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Where do I start</a:t>
            </a:r>
            <a:r>
              <a:rPr dirty="0" spc="-80"/>
              <a:t> </a:t>
            </a:r>
            <a:r>
              <a:rPr dirty="0" spc="-5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5759" y="722090"/>
            <a:ext cx="3004820" cy="751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Learning PowerCLI is very easy</a:t>
            </a:r>
            <a:r>
              <a:rPr dirty="0" sz="1600" spc="-1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!</a:t>
            </a:r>
            <a:endParaRPr sz="1600">
              <a:latin typeface="Arial"/>
              <a:cs typeface="Arial"/>
            </a:endParaRPr>
          </a:p>
          <a:p>
            <a:pPr marL="297815" indent="-285115">
              <a:lnSpc>
                <a:spcPts val="1900"/>
              </a:lnSpc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Get-Help</a:t>
            </a:r>
            <a:endParaRPr sz="1600">
              <a:latin typeface="Arial"/>
              <a:cs typeface="Arial"/>
            </a:endParaRPr>
          </a:p>
          <a:p>
            <a:pPr marL="297815" indent="-285115">
              <a:lnSpc>
                <a:spcPts val="1910"/>
              </a:lnSpc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Get-Command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7111" y="1765038"/>
            <a:ext cx="8045093" cy="403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35" y="25453"/>
            <a:ext cx="3025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Where do I start</a:t>
            </a:r>
            <a:r>
              <a:rPr dirty="0" spc="-80"/>
              <a:t> </a:t>
            </a:r>
            <a:r>
              <a:rPr dirty="0" spc="-5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2129830" y="1297986"/>
            <a:ext cx="6672516" cy="4852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05759" y="722090"/>
            <a:ext cx="3004820" cy="5105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Learning PowerCLI is very easy</a:t>
            </a:r>
            <a:r>
              <a:rPr dirty="0" sz="1600" spc="-1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!</a:t>
            </a:r>
            <a:endParaRPr sz="1600">
              <a:latin typeface="Arial"/>
              <a:cs typeface="Arial"/>
            </a:endParaRPr>
          </a:p>
          <a:p>
            <a:pPr marL="297815" indent="-285115">
              <a:lnSpc>
                <a:spcPts val="1910"/>
              </a:lnSpc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Examples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8" y="69467"/>
            <a:ext cx="18611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Int</a:t>
            </a:r>
            <a:r>
              <a:rPr dirty="0" spc="-5"/>
              <a:t>e</a:t>
            </a:r>
            <a:r>
              <a:rPr dirty="0" spc="-10"/>
              <a:t>g</a:t>
            </a:r>
            <a:r>
              <a:rPr dirty="0" spc="-5"/>
              <a:t>ra</a:t>
            </a:r>
            <a:r>
              <a:rPr dirty="0" spc="-10"/>
              <a:t>tio</a:t>
            </a:r>
            <a:r>
              <a:rPr dirty="0" spc="-5"/>
              <a:t>n</a:t>
            </a:r>
          </a:p>
        </p:txBody>
      </p:sp>
      <p:sp>
        <p:nvSpPr>
          <p:cNvPr id="3" name="object 3"/>
          <p:cNvSpPr/>
          <p:nvPr/>
        </p:nvSpPr>
        <p:spPr>
          <a:xfrm>
            <a:off x="8433261" y="2448099"/>
            <a:ext cx="1487977" cy="1990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21780" y="3819699"/>
            <a:ext cx="2319251" cy="1820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69725" y="3798916"/>
            <a:ext cx="1433945" cy="2302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8369" y="3013363"/>
            <a:ext cx="2348345" cy="1421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62571" y="1017631"/>
            <a:ext cx="5172710" cy="3415029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720"/>
              </a:spcBef>
              <a:buClr>
                <a:srgbClr val="00709E"/>
              </a:buClr>
              <a:buSzPct val="115000"/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dirty="0" sz="2000" spc="-5" b="1">
                <a:solidFill>
                  <a:srgbClr val="333333"/>
                </a:solidFill>
                <a:latin typeface="Arial"/>
                <a:cs typeface="Arial"/>
              </a:rPr>
              <a:t>One script can work with many</a:t>
            </a:r>
            <a:r>
              <a:rPr dirty="0" sz="2000" spc="-6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333333"/>
                </a:solidFill>
                <a:latin typeface="Arial"/>
                <a:cs typeface="Arial"/>
              </a:rPr>
              <a:t>products</a:t>
            </a:r>
            <a:endParaRPr sz="2000">
              <a:latin typeface="Arial"/>
              <a:cs typeface="Arial"/>
            </a:endParaRPr>
          </a:p>
          <a:p>
            <a:pPr lvl="1" marL="412115" indent="-171450">
              <a:lnSpc>
                <a:spcPct val="100000"/>
              </a:lnSpc>
              <a:spcBef>
                <a:spcPts val="790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PowerShell</a:t>
            </a:r>
            <a:r>
              <a:rPr dirty="0" sz="18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Snapins</a:t>
            </a:r>
            <a:endParaRPr sz="1800">
              <a:latin typeface="Arial"/>
              <a:cs typeface="Arial"/>
            </a:endParaRPr>
          </a:p>
          <a:p>
            <a:pPr lvl="2" marL="868680" indent="-171450">
              <a:lnSpc>
                <a:spcPct val="100000"/>
              </a:lnSpc>
              <a:spcBef>
                <a:spcPts val="730"/>
              </a:spcBef>
              <a:buClr>
                <a:srgbClr val="00709E"/>
              </a:buClr>
              <a:buSzPct val="108333"/>
              <a:buChar char="•"/>
              <a:tabLst>
                <a:tab pos="869315" algn="l"/>
              </a:tabLst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Compute/Storage/Networking/Applications</a:t>
            </a:r>
            <a:endParaRPr sz="1800">
              <a:latin typeface="Arial"/>
              <a:cs typeface="Arial"/>
            </a:endParaRPr>
          </a:p>
          <a:p>
            <a:pPr lvl="1" marL="412115" indent="-171450">
              <a:lnSpc>
                <a:spcPct val="100000"/>
              </a:lnSpc>
              <a:spcBef>
                <a:spcPts val="830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PowerShell</a:t>
            </a:r>
            <a:r>
              <a:rPr dirty="0" sz="1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Modules</a:t>
            </a:r>
            <a:endParaRPr sz="1800">
              <a:latin typeface="Arial"/>
              <a:cs typeface="Arial"/>
            </a:endParaRPr>
          </a:p>
          <a:p>
            <a:pPr lvl="2" marL="868680" indent="-171450">
              <a:lnSpc>
                <a:spcPct val="100000"/>
              </a:lnSpc>
              <a:spcBef>
                <a:spcPts val="730"/>
              </a:spcBef>
              <a:buClr>
                <a:srgbClr val="00709E"/>
              </a:buClr>
              <a:buSzPct val="108333"/>
              <a:buChar char="•"/>
              <a:tabLst>
                <a:tab pos="869315" algn="l"/>
              </a:tabLst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Compute/Storage/Networking/Applications</a:t>
            </a:r>
            <a:endParaRPr sz="1800">
              <a:latin typeface="Arial"/>
              <a:cs typeface="Arial"/>
            </a:endParaRPr>
          </a:p>
          <a:p>
            <a:pPr lvl="1" marL="412115" indent="-171450">
              <a:lnSpc>
                <a:spcPct val="100000"/>
              </a:lnSpc>
              <a:spcBef>
                <a:spcPts val="830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COM</a:t>
            </a:r>
            <a:r>
              <a:rPr dirty="0" sz="18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Connections</a:t>
            </a:r>
            <a:endParaRPr sz="1800">
              <a:latin typeface="Arial"/>
              <a:cs typeface="Arial"/>
            </a:endParaRPr>
          </a:p>
          <a:p>
            <a:pPr lvl="1" marL="412115" indent="-171450">
              <a:lnSpc>
                <a:spcPct val="100000"/>
              </a:lnSpc>
              <a:spcBef>
                <a:spcPts val="830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REST</a:t>
            </a:r>
            <a:r>
              <a:rPr dirty="0" sz="1800" spc="-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API</a:t>
            </a:r>
            <a:endParaRPr sz="1800">
              <a:latin typeface="Arial"/>
              <a:cs typeface="Arial"/>
            </a:endParaRPr>
          </a:p>
          <a:p>
            <a:pPr lvl="1" marL="412115" indent="-171450">
              <a:lnSpc>
                <a:spcPct val="100000"/>
              </a:lnSpc>
              <a:spcBef>
                <a:spcPts val="730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Internet</a:t>
            </a:r>
            <a:r>
              <a:rPr dirty="0" sz="18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Explorer</a:t>
            </a:r>
            <a:endParaRPr sz="1800">
              <a:latin typeface="Arial"/>
              <a:cs typeface="Arial"/>
            </a:endParaRPr>
          </a:p>
          <a:p>
            <a:pPr lvl="1" marL="412115" indent="-171450">
              <a:lnSpc>
                <a:spcPct val="100000"/>
              </a:lnSpc>
              <a:spcBef>
                <a:spcPts val="830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Database</a:t>
            </a:r>
            <a:r>
              <a:rPr dirty="0" sz="18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connections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40001"/>
            <a:ext cx="4694555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5"/>
              <a:t>PowerCLI -</a:t>
            </a:r>
            <a:r>
              <a:rPr dirty="0" sz="3600" spc="-95"/>
              <a:t> </a:t>
            </a:r>
            <a:r>
              <a:rPr dirty="0" sz="3600" spc="-5"/>
              <a:t>Reporting</a:t>
            </a:r>
            <a:endParaRPr sz="3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8768" y="3809539"/>
            <a:ext cx="8380730" cy="602615"/>
          </a:xfrm>
          <a:custGeom>
            <a:avLst/>
            <a:gdLst/>
            <a:ahLst/>
            <a:cxnLst/>
            <a:rect l="l" t="t" r="r" b="b"/>
            <a:pathLst>
              <a:path w="8380730" h="602614">
                <a:moveTo>
                  <a:pt x="8280104" y="0"/>
                </a:moveTo>
                <a:lnTo>
                  <a:pt x="100426" y="0"/>
                </a:lnTo>
                <a:lnTo>
                  <a:pt x="61336" y="7890"/>
                </a:lnTo>
                <a:lnTo>
                  <a:pt x="29414" y="29408"/>
                </a:lnTo>
                <a:lnTo>
                  <a:pt x="7892" y="61324"/>
                </a:lnTo>
                <a:lnTo>
                  <a:pt x="0" y="100407"/>
                </a:lnTo>
                <a:lnTo>
                  <a:pt x="0" y="502025"/>
                </a:lnTo>
                <a:lnTo>
                  <a:pt x="7892" y="541109"/>
                </a:lnTo>
                <a:lnTo>
                  <a:pt x="29414" y="573025"/>
                </a:lnTo>
                <a:lnTo>
                  <a:pt x="61336" y="594544"/>
                </a:lnTo>
                <a:lnTo>
                  <a:pt x="100426" y="602434"/>
                </a:lnTo>
                <a:lnTo>
                  <a:pt x="8280104" y="602434"/>
                </a:lnTo>
                <a:lnTo>
                  <a:pt x="8319194" y="594544"/>
                </a:lnTo>
                <a:lnTo>
                  <a:pt x="8351116" y="573025"/>
                </a:lnTo>
                <a:lnTo>
                  <a:pt x="8372638" y="541109"/>
                </a:lnTo>
                <a:lnTo>
                  <a:pt x="8380530" y="502025"/>
                </a:lnTo>
                <a:lnTo>
                  <a:pt x="8380530" y="100407"/>
                </a:lnTo>
                <a:lnTo>
                  <a:pt x="8372638" y="61324"/>
                </a:lnTo>
                <a:lnTo>
                  <a:pt x="8351116" y="29408"/>
                </a:lnTo>
                <a:lnTo>
                  <a:pt x="8319194" y="7890"/>
                </a:lnTo>
                <a:lnTo>
                  <a:pt x="8280104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45292" y="2628832"/>
            <a:ext cx="8369300" cy="417195"/>
          </a:xfrm>
          <a:custGeom>
            <a:avLst/>
            <a:gdLst/>
            <a:ahLst/>
            <a:cxnLst/>
            <a:rect l="l" t="t" r="r" b="b"/>
            <a:pathLst>
              <a:path w="8369300" h="417194">
                <a:moveTo>
                  <a:pt x="8299151" y="0"/>
                </a:moveTo>
                <a:lnTo>
                  <a:pt x="69515" y="0"/>
                </a:lnTo>
                <a:lnTo>
                  <a:pt x="42457" y="5461"/>
                </a:lnTo>
                <a:lnTo>
                  <a:pt x="20360" y="20356"/>
                </a:lnTo>
                <a:lnTo>
                  <a:pt x="5462" y="42448"/>
                </a:lnTo>
                <a:lnTo>
                  <a:pt x="0" y="69502"/>
                </a:lnTo>
                <a:lnTo>
                  <a:pt x="0" y="347503"/>
                </a:lnTo>
                <a:lnTo>
                  <a:pt x="5462" y="374557"/>
                </a:lnTo>
                <a:lnTo>
                  <a:pt x="20360" y="396650"/>
                </a:lnTo>
                <a:lnTo>
                  <a:pt x="42457" y="411545"/>
                </a:lnTo>
                <a:lnTo>
                  <a:pt x="69515" y="417007"/>
                </a:lnTo>
                <a:lnTo>
                  <a:pt x="8299151" y="417007"/>
                </a:lnTo>
                <a:lnTo>
                  <a:pt x="8326210" y="411545"/>
                </a:lnTo>
                <a:lnTo>
                  <a:pt x="8348307" y="396650"/>
                </a:lnTo>
                <a:lnTo>
                  <a:pt x="8363204" y="374557"/>
                </a:lnTo>
                <a:lnTo>
                  <a:pt x="8368667" y="347503"/>
                </a:lnTo>
                <a:lnTo>
                  <a:pt x="8368667" y="69502"/>
                </a:lnTo>
                <a:lnTo>
                  <a:pt x="8363204" y="42448"/>
                </a:lnTo>
                <a:lnTo>
                  <a:pt x="8348307" y="20356"/>
                </a:lnTo>
                <a:lnTo>
                  <a:pt x="8326210" y="5461"/>
                </a:lnTo>
                <a:lnTo>
                  <a:pt x="8299151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84039" y="5131564"/>
            <a:ext cx="8419465" cy="550545"/>
          </a:xfrm>
          <a:custGeom>
            <a:avLst/>
            <a:gdLst/>
            <a:ahLst/>
            <a:cxnLst/>
            <a:rect l="l" t="t" r="r" b="b"/>
            <a:pathLst>
              <a:path w="8419465" h="550545">
                <a:moveTo>
                  <a:pt x="8327528" y="0"/>
                </a:moveTo>
                <a:lnTo>
                  <a:pt x="91752" y="0"/>
                </a:lnTo>
                <a:lnTo>
                  <a:pt x="56038" y="7209"/>
                </a:lnTo>
                <a:lnTo>
                  <a:pt x="26873" y="26868"/>
                </a:lnTo>
                <a:lnTo>
                  <a:pt x="7210" y="56028"/>
                </a:lnTo>
                <a:lnTo>
                  <a:pt x="0" y="91735"/>
                </a:lnTo>
                <a:lnTo>
                  <a:pt x="0" y="458668"/>
                </a:lnTo>
                <a:lnTo>
                  <a:pt x="7210" y="494376"/>
                </a:lnTo>
                <a:lnTo>
                  <a:pt x="26873" y="523535"/>
                </a:lnTo>
                <a:lnTo>
                  <a:pt x="56038" y="543195"/>
                </a:lnTo>
                <a:lnTo>
                  <a:pt x="91752" y="550404"/>
                </a:lnTo>
                <a:lnTo>
                  <a:pt x="8327528" y="550404"/>
                </a:lnTo>
                <a:lnTo>
                  <a:pt x="8363242" y="543195"/>
                </a:lnTo>
                <a:lnTo>
                  <a:pt x="8392407" y="523535"/>
                </a:lnTo>
                <a:lnTo>
                  <a:pt x="8412071" y="494376"/>
                </a:lnTo>
                <a:lnTo>
                  <a:pt x="8419282" y="458668"/>
                </a:lnTo>
                <a:lnTo>
                  <a:pt x="8419282" y="91735"/>
                </a:lnTo>
                <a:lnTo>
                  <a:pt x="8412071" y="56028"/>
                </a:lnTo>
                <a:lnTo>
                  <a:pt x="8392407" y="26868"/>
                </a:lnTo>
                <a:lnTo>
                  <a:pt x="8363242" y="7209"/>
                </a:lnTo>
                <a:lnTo>
                  <a:pt x="8327528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7957" y="232387"/>
            <a:ext cx="36569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 -</a:t>
            </a:r>
            <a:r>
              <a:rPr dirty="0" spc="-85"/>
              <a:t> </a:t>
            </a:r>
            <a:r>
              <a:rPr dirty="0" spc="-5"/>
              <a:t>Reporting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2159" y="1017631"/>
            <a:ext cx="7654925" cy="446849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386080" indent="-233045">
              <a:lnSpc>
                <a:spcPct val="100000"/>
              </a:lnSpc>
              <a:spcBef>
                <a:spcPts val="720"/>
              </a:spcBef>
              <a:buClr>
                <a:srgbClr val="00709E"/>
              </a:buClr>
              <a:buSzPct val="115000"/>
              <a:buFont typeface="Arial"/>
              <a:buChar char="•"/>
              <a:tabLst>
                <a:tab pos="386080" algn="l"/>
                <a:tab pos="386715" algn="l"/>
              </a:tabLst>
            </a:pPr>
            <a:r>
              <a:rPr dirty="0" sz="2000" spc="-5" b="1">
                <a:solidFill>
                  <a:srgbClr val="333333"/>
                </a:solidFill>
                <a:latin typeface="Arial"/>
                <a:cs typeface="Arial"/>
              </a:rPr>
              <a:t>“Get-” cmdlets retrieve</a:t>
            </a:r>
            <a:r>
              <a:rPr dirty="0" sz="2000" spc="-6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333333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lvl="1" marL="552450" indent="-171450">
              <a:lnSpc>
                <a:spcPct val="100000"/>
              </a:lnSpc>
              <a:spcBef>
                <a:spcPts val="790"/>
              </a:spcBef>
              <a:buClr>
                <a:srgbClr val="00709E"/>
              </a:buClr>
              <a:buSzPct val="108333"/>
              <a:buChar char="•"/>
              <a:tabLst>
                <a:tab pos="553085" algn="l"/>
              </a:tabLst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Safe place to start with PowerCLI as your only retrieving</a:t>
            </a:r>
            <a:r>
              <a:rPr dirty="0" sz="1800" spc="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lvl="1" marL="552450" indent="-171450">
              <a:lnSpc>
                <a:spcPct val="100000"/>
              </a:lnSpc>
              <a:spcBef>
                <a:spcPts val="730"/>
              </a:spcBef>
              <a:buClr>
                <a:srgbClr val="00709E"/>
              </a:buClr>
              <a:buSzPct val="108333"/>
              <a:buChar char="•"/>
              <a:tabLst>
                <a:tab pos="553085" algn="l"/>
              </a:tabLst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Use built in PowerShell cmdlets to export the</a:t>
            </a:r>
            <a:r>
              <a:rPr dirty="0" sz="1800" spc="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Export a list of all VMs to a csv</a:t>
            </a:r>
            <a:r>
              <a:rPr dirty="0" sz="1800" spc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550"/>
              </a:spcBef>
            </a:pPr>
            <a:r>
              <a:rPr dirty="0" sz="1600" spc="-225">
                <a:solidFill>
                  <a:srgbClr val="717074"/>
                </a:solidFill>
                <a:latin typeface="Consolas"/>
                <a:cs typeface="Consolas"/>
              </a:rPr>
              <a:t>Get-­‐VM  </a:t>
            </a:r>
            <a:r>
              <a:rPr dirty="0" sz="1600" spc="-5">
                <a:solidFill>
                  <a:srgbClr val="717074"/>
                </a:solidFill>
                <a:latin typeface="Consolas"/>
                <a:cs typeface="Consolas"/>
              </a:rPr>
              <a:t>| </a:t>
            </a:r>
            <a:r>
              <a:rPr dirty="0" sz="1600" spc="-150">
                <a:solidFill>
                  <a:srgbClr val="717074"/>
                </a:solidFill>
                <a:latin typeface="Consolas"/>
                <a:cs typeface="Consolas"/>
              </a:rPr>
              <a:t>Export-­‐CSV </a:t>
            </a:r>
            <a:r>
              <a:rPr dirty="0" sz="1600" spc="-5">
                <a:solidFill>
                  <a:srgbClr val="717074"/>
                </a:solidFill>
                <a:latin typeface="Consolas"/>
                <a:cs typeface="Consolas"/>
              </a:rPr>
              <a:t>–File</a:t>
            </a:r>
            <a:r>
              <a:rPr dirty="0" sz="1600" spc="-220">
                <a:solidFill>
                  <a:srgbClr val="717074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Consolas"/>
                <a:cs typeface="Consolas"/>
              </a:rPr>
              <a:t>C:\Exports\AllVMs.csv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Export all hosts in ClusterA details to a html</a:t>
            </a:r>
            <a:r>
              <a:rPr dirty="0" sz="1800" spc="-7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  <a:p>
            <a:pPr marL="405765">
              <a:lnSpc>
                <a:spcPts val="1810"/>
              </a:lnSpc>
              <a:spcBef>
                <a:spcPts val="555"/>
              </a:spcBef>
            </a:pPr>
            <a:r>
              <a:rPr dirty="0" sz="1600" spc="-140">
                <a:solidFill>
                  <a:srgbClr val="717074"/>
                </a:solidFill>
                <a:latin typeface="Consolas"/>
                <a:cs typeface="Consolas"/>
              </a:rPr>
              <a:t>Get-­‐Cluster </a:t>
            </a:r>
            <a:r>
              <a:rPr dirty="0" sz="1600" spc="-5">
                <a:solidFill>
                  <a:srgbClr val="717074"/>
                </a:solidFill>
                <a:latin typeface="Consolas"/>
                <a:cs typeface="Consolas"/>
              </a:rPr>
              <a:t>ClusterA | </a:t>
            </a:r>
            <a:r>
              <a:rPr dirty="0" sz="1600" spc="-150">
                <a:solidFill>
                  <a:srgbClr val="717074"/>
                </a:solidFill>
                <a:latin typeface="Consolas"/>
                <a:cs typeface="Consolas"/>
              </a:rPr>
              <a:t>Get-­‐VMHost </a:t>
            </a:r>
            <a:r>
              <a:rPr dirty="0" sz="1600" spc="-5">
                <a:solidFill>
                  <a:srgbClr val="717074"/>
                </a:solidFill>
                <a:latin typeface="Consolas"/>
                <a:cs typeface="Consolas"/>
              </a:rPr>
              <a:t>| </a:t>
            </a:r>
            <a:r>
              <a:rPr dirty="0" sz="1600" spc="-114">
                <a:solidFill>
                  <a:srgbClr val="717074"/>
                </a:solidFill>
                <a:latin typeface="Consolas"/>
                <a:cs typeface="Consolas"/>
              </a:rPr>
              <a:t>ConvertTo-­‐Html </a:t>
            </a:r>
            <a:r>
              <a:rPr dirty="0" sz="1600" spc="-5">
                <a:solidFill>
                  <a:srgbClr val="717074"/>
                </a:solidFill>
                <a:latin typeface="Consolas"/>
                <a:cs typeface="Consolas"/>
              </a:rPr>
              <a:t>| </a:t>
            </a:r>
            <a:r>
              <a:rPr dirty="0" sz="1600" spc="-180">
                <a:solidFill>
                  <a:srgbClr val="717074"/>
                </a:solidFill>
                <a:latin typeface="Consolas"/>
                <a:cs typeface="Consolas"/>
              </a:rPr>
              <a:t>Out-­‐File</a:t>
            </a:r>
            <a:r>
              <a:rPr dirty="0" sz="1600" spc="509">
                <a:solidFill>
                  <a:srgbClr val="717074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Consolas"/>
                <a:cs typeface="Consolas"/>
              </a:rPr>
              <a:t>C:</a:t>
            </a:r>
            <a:endParaRPr sz="1600">
              <a:latin typeface="Consolas"/>
              <a:cs typeface="Consolas"/>
            </a:endParaRPr>
          </a:p>
          <a:p>
            <a:pPr marL="405765">
              <a:lnSpc>
                <a:spcPts val="1810"/>
              </a:lnSpc>
            </a:pPr>
            <a:r>
              <a:rPr dirty="0" sz="1600" spc="-5">
                <a:solidFill>
                  <a:srgbClr val="717074"/>
                </a:solidFill>
                <a:latin typeface="Consolas"/>
                <a:cs typeface="Consolas"/>
              </a:rPr>
              <a:t>\Exports\HostsinClusterA.html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Export Datastore Information to Excel Spreadsheet (requires extra</a:t>
            </a:r>
            <a:r>
              <a:rPr dirty="0" sz="1800" spc="7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function)</a:t>
            </a:r>
            <a:endParaRPr sz="1800">
              <a:latin typeface="Arial"/>
              <a:cs typeface="Arial"/>
            </a:endParaRPr>
          </a:p>
          <a:p>
            <a:pPr marL="381000">
              <a:lnSpc>
                <a:spcPct val="100000"/>
              </a:lnSpc>
              <a:spcBef>
                <a:spcPts val="1120"/>
              </a:spcBef>
            </a:pPr>
            <a:r>
              <a:rPr dirty="0" sz="1600" spc="-120">
                <a:solidFill>
                  <a:srgbClr val="717074"/>
                </a:solidFill>
                <a:latin typeface="Consolas"/>
                <a:cs typeface="Consolas"/>
              </a:rPr>
              <a:t>Get-­‐Datastore </a:t>
            </a:r>
            <a:r>
              <a:rPr dirty="0" sz="1600" spc="-5">
                <a:solidFill>
                  <a:srgbClr val="717074"/>
                </a:solidFill>
                <a:latin typeface="Consolas"/>
                <a:cs typeface="Consolas"/>
              </a:rPr>
              <a:t>| </a:t>
            </a:r>
            <a:r>
              <a:rPr dirty="0" sz="1600" spc="-150">
                <a:solidFill>
                  <a:srgbClr val="717074"/>
                </a:solidFill>
                <a:latin typeface="Consolas"/>
                <a:cs typeface="Consolas"/>
              </a:rPr>
              <a:t>Export-­‐Xls </a:t>
            </a:r>
            <a:r>
              <a:rPr dirty="0" sz="1600" spc="-5">
                <a:solidFill>
                  <a:srgbClr val="717074"/>
                </a:solidFill>
                <a:latin typeface="Consolas"/>
                <a:cs typeface="Consolas"/>
              </a:rPr>
              <a:t>Datastores.xls</a:t>
            </a:r>
            <a:r>
              <a:rPr dirty="0" sz="1600" spc="275">
                <a:solidFill>
                  <a:srgbClr val="717074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Consolas"/>
                <a:cs typeface="Consolas"/>
              </a:rPr>
              <a:t>…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98768" y="5406367"/>
            <a:ext cx="1977588" cy="1447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1731" y="6449232"/>
            <a:ext cx="232410" cy="164465"/>
          </a:xfrm>
          <a:custGeom>
            <a:avLst/>
            <a:gdLst/>
            <a:ahLst/>
            <a:cxnLst/>
            <a:rect l="l" t="t" r="r" b="b"/>
            <a:pathLst>
              <a:path w="232409" h="164465">
                <a:moveTo>
                  <a:pt x="18138" y="0"/>
                </a:moveTo>
                <a:lnTo>
                  <a:pt x="4773" y="0"/>
                </a:lnTo>
                <a:lnTo>
                  <a:pt x="0" y="5798"/>
                </a:lnTo>
                <a:lnTo>
                  <a:pt x="0" y="13529"/>
                </a:lnTo>
                <a:lnTo>
                  <a:pt x="954" y="16428"/>
                </a:lnTo>
                <a:lnTo>
                  <a:pt x="1909" y="18361"/>
                </a:lnTo>
                <a:lnTo>
                  <a:pt x="49641" y="153655"/>
                </a:lnTo>
                <a:lnTo>
                  <a:pt x="52504" y="160420"/>
                </a:lnTo>
                <a:lnTo>
                  <a:pt x="57278" y="164285"/>
                </a:lnTo>
                <a:lnTo>
                  <a:pt x="69688" y="164285"/>
                </a:lnTo>
                <a:lnTo>
                  <a:pt x="74461" y="160420"/>
                </a:lnTo>
                <a:lnTo>
                  <a:pt x="76370" y="153655"/>
                </a:lnTo>
                <a:lnTo>
                  <a:pt x="85804" y="126596"/>
                </a:lnTo>
                <a:lnTo>
                  <a:pt x="63960" y="126596"/>
                </a:lnTo>
                <a:lnTo>
                  <a:pt x="23865" y="10630"/>
                </a:lnTo>
                <a:lnTo>
                  <a:pt x="21956" y="3865"/>
                </a:lnTo>
                <a:lnTo>
                  <a:pt x="18138" y="0"/>
                </a:lnTo>
                <a:close/>
              </a:path>
              <a:path w="232409" h="164465">
                <a:moveTo>
                  <a:pt x="138816" y="38655"/>
                </a:moveTo>
                <a:lnTo>
                  <a:pt x="116465" y="38655"/>
                </a:lnTo>
                <a:lnTo>
                  <a:pt x="155605" y="153655"/>
                </a:lnTo>
                <a:lnTo>
                  <a:pt x="157514" y="160420"/>
                </a:lnTo>
                <a:lnTo>
                  <a:pt x="162288" y="164285"/>
                </a:lnTo>
                <a:lnTo>
                  <a:pt x="174698" y="164285"/>
                </a:lnTo>
                <a:lnTo>
                  <a:pt x="179471" y="160420"/>
                </a:lnTo>
                <a:lnTo>
                  <a:pt x="182335" y="153655"/>
                </a:lnTo>
                <a:lnTo>
                  <a:pt x="191881" y="126596"/>
                </a:lnTo>
                <a:lnTo>
                  <a:pt x="168970" y="126596"/>
                </a:lnTo>
                <a:lnTo>
                  <a:pt x="138816" y="38655"/>
                </a:lnTo>
                <a:close/>
              </a:path>
              <a:path w="232409" h="164465">
                <a:moveTo>
                  <a:pt x="123148" y="0"/>
                </a:moveTo>
                <a:lnTo>
                  <a:pt x="108828" y="0"/>
                </a:lnTo>
                <a:lnTo>
                  <a:pt x="105964" y="3865"/>
                </a:lnTo>
                <a:lnTo>
                  <a:pt x="104055" y="9663"/>
                </a:lnTo>
                <a:lnTo>
                  <a:pt x="63960" y="126596"/>
                </a:lnTo>
                <a:lnTo>
                  <a:pt x="85804" y="126596"/>
                </a:lnTo>
                <a:lnTo>
                  <a:pt x="116465" y="38655"/>
                </a:lnTo>
                <a:lnTo>
                  <a:pt x="138816" y="38655"/>
                </a:lnTo>
                <a:lnTo>
                  <a:pt x="128875" y="9663"/>
                </a:lnTo>
                <a:lnTo>
                  <a:pt x="126966" y="3865"/>
                </a:lnTo>
                <a:lnTo>
                  <a:pt x="123148" y="0"/>
                </a:lnTo>
                <a:close/>
              </a:path>
              <a:path w="232409" h="164465">
                <a:moveTo>
                  <a:pt x="227203" y="0"/>
                </a:moveTo>
                <a:lnTo>
                  <a:pt x="213838" y="0"/>
                </a:lnTo>
                <a:lnTo>
                  <a:pt x="210974" y="4831"/>
                </a:lnTo>
                <a:lnTo>
                  <a:pt x="209065" y="9663"/>
                </a:lnTo>
                <a:lnTo>
                  <a:pt x="168970" y="126596"/>
                </a:lnTo>
                <a:lnTo>
                  <a:pt x="191881" y="126596"/>
                </a:lnTo>
                <a:lnTo>
                  <a:pt x="230067" y="18361"/>
                </a:lnTo>
                <a:lnTo>
                  <a:pt x="231022" y="16428"/>
                </a:lnTo>
                <a:lnTo>
                  <a:pt x="231975" y="13529"/>
                </a:lnTo>
                <a:lnTo>
                  <a:pt x="231975" y="5798"/>
                </a:lnTo>
                <a:lnTo>
                  <a:pt x="227203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1246" y="6449232"/>
            <a:ext cx="90170" cy="164465"/>
          </a:xfrm>
          <a:custGeom>
            <a:avLst/>
            <a:gdLst/>
            <a:ahLst/>
            <a:cxnLst/>
            <a:rect l="l" t="t" r="r" b="b"/>
            <a:pathLst>
              <a:path w="90169" h="164465">
                <a:moveTo>
                  <a:pt x="18153" y="0"/>
                </a:moveTo>
                <a:lnTo>
                  <a:pt x="4777" y="0"/>
                </a:lnTo>
                <a:lnTo>
                  <a:pt x="0" y="5798"/>
                </a:lnTo>
                <a:lnTo>
                  <a:pt x="0" y="158487"/>
                </a:lnTo>
                <a:lnTo>
                  <a:pt x="4777" y="164285"/>
                </a:lnTo>
                <a:lnTo>
                  <a:pt x="18153" y="164285"/>
                </a:lnTo>
                <a:lnTo>
                  <a:pt x="22931" y="158487"/>
                </a:lnTo>
                <a:lnTo>
                  <a:pt x="22931" y="97604"/>
                </a:lnTo>
                <a:lnTo>
                  <a:pt x="27439" y="67103"/>
                </a:lnTo>
                <a:lnTo>
                  <a:pt x="39650" y="44936"/>
                </a:lnTo>
                <a:lnTo>
                  <a:pt x="46370" y="39621"/>
                </a:lnTo>
                <a:lnTo>
                  <a:pt x="22931" y="39621"/>
                </a:lnTo>
                <a:lnTo>
                  <a:pt x="22931" y="4831"/>
                </a:lnTo>
                <a:lnTo>
                  <a:pt x="18153" y="0"/>
                </a:lnTo>
                <a:close/>
              </a:path>
              <a:path w="90169" h="164465">
                <a:moveTo>
                  <a:pt x="85034" y="0"/>
                </a:moveTo>
                <a:lnTo>
                  <a:pt x="78346" y="0"/>
                </a:lnTo>
                <a:lnTo>
                  <a:pt x="64178" y="2385"/>
                </a:lnTo>
                <a:lnTo>
                  <a:pt x="48847" y="9663"/>
                </a:lnTo>
                <a:lnTo>
                  <a:pt x="34411" y="22015"/>
                </a:lnTo>
                <a:lnTo>
                  <a:pt x="22931" y="39621"/>
                </a:lnTo>
                <a:lnTo>
                  <a:pt x="46370" y="39621"/>
                </a:lnTo>
                <a:lnTo>
                  <a:pt x="57595" y="30743"/>
                </a:lnTo>
                <a:lnTo>
                  <a:pt x="79301" y="24159"/>
                </a:lnTo>
                <a:lnTo>
                  <a:pt x="85034" y="23193"/>
                </a:lnTo>
                <a:lnTo>
                  <a:pt x="89811" y="19327"/>
                </a:lnTo>
                <a:lnTo>
                  <a:pt x="89811" y="5798"/>
                </a:lnTo>
                <a:lnTo>
                  <a:pt x="85034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29043" y="6449232"/>
            <a:ext cx="147320" cy="166370"/>
          </a:xfrm>
          <a:custGeom>
            <a:avLst/>
            <a:gdLst/>
            <a:ahLst/>
            <a:cxnLst/>
            <a:rect l="l" t="t" r="r" b="b"/>
            <a:pathLst>
              <a:path w="147319" h="166370">
                <a:moveTo>
                  <a:pt x="74455" y="0"/>
                </a:moveTo>
                <a:lnTo>
                  <a:pt x="44699" y="6450"/>
                </a:lnTo>
                <a:lnTo>
                  <a:pt x="21119" y="24050"/>
                </a:lnTo>
                <a:lnTo>
                  <a:pt x="5593" y="50170"/>
                </a:lnTo>
                <a:lnTo>
                  <a:pt x="0" y="82182"/>
                </a:lnTo>
                <a:lnTo>
                  <a:pt x="0" y="83149"/>
                </a:lnTo>
                <a:lnTo>
                  <a:pt x="6040" y="116944"/>
                </a:lnTo>
                <a:lnTo>
                  <a:pt x="22551" y="143215"/>
                </a:lnTo>
                <a:lnTo>
                  <a:pt x="47115" y="160241"/>
                </a:lnTo>
                <a:lnTo>
                  <a:pt x="77317" y="166299"/>
                </a:lnTo>
                <a:lnTo>
                  <a:pt x="95677" y="164561"/>
                </a:lnTo>
                <a:lnTo>
                  <a:pt x="111084" y="159651"/>
                </a:lnTo>
                <a:lnTo>
                  <a:pt x="124164" y="152022"/>
                </a:lnTo>
                <a:lnTo>
                  <a:pt x="132208" y="145028"/>
                </a:lnTo>
                <a:lnTo>
                  <a:pt x="78272" y="145028"/>
                </a:lnTo>
                <a:lnTo>
                  <a:pt x="58495" y="141478"/>
                </a:lnTo>
                <a:lnTo>
                  <a:pt x="41761" y="131129"/>
                </a:lnTo>
                <a:lnTo>
                  <a:pt x="29680" y="114436"/>
                </a:lnTo>
                <a:lnTo>
                  <a:pt x="23863" y="91851"/>
                </a:lnTo>
                <a:lnTo>
                  <a:pt x="141272" y="91851"/>
                </a:lnTo>
                <a:lnTo>
                  <a:pt x="146999" y="87016"/>
                </a:lnTo>
                <a:lnTo>
                  <a:pt x="146999" y="80249"/>
                </a:lnTo>
                <a:lnTo>
                  <a:pt x="145899" y="73480"/>
                </a:lnTo>
                <a:lnTo>
                  <a:pt x="23863" y="73480"/>
                </a:lnTo>
                <a:lnTo>
                  <a:pt x="29068" y="52119"/>
                </a:lnTo>
                <a:lnTo>
                  <a:pt x="39732" y="35290"/>
                </a:lnTo>
                <a:lnTo>
                  <a:pt x="54871" y="24261"/>
                </a:lnTo>
                <a:lnTo>
                  <a:pt x="73499" y="20303"/>
                </a:lnTo>
                <a:lnTo>
                  <a:pt x="122505" y="20303"/>
                </a:lnTo>
                <a:lnTo>
                  <a:pt x="105119" y="6692"/>
                </a:lnTo>
                <a:lnTo>
                  <a:pt x="74455" y="0"/>
                </a:lnTo>
                <a:close/>
              </a:path>
              <a:path w="147319" h="166370">
                <a:moveTo>
                  <a:pt x="135544" y="123757"/>
                </a:moveTo>
                <a:lnTo>
                  <a:pt x="126954" y="123757"/>
                </a:lnTo>
                <a:lnTo>
                  <a:pt x="125045" y="125691"/>
                </a:lnTo>
                <a:lnTo>
                  <a:pt x="123135" y="126657"/>
                </a:lnTo>
                <a:lnTo>
                  <a:pt x="113977" y="134015"/>
                </a:lnTo>
                <a:lnTo>
                  <a:pt x="103567" y="139831"/>
                </a:lnTo>
                <a:lnTo>
                  <a:pt x="91725" y="143653"/>
                </a:lnTo>
                <a:lnTo>
                  <a:pt x="78272" y="145028"/>
                </a:lnTo>
                <a:lnTo>
                  <a:pt x="132208" y="145028"/>
                </a:lnTo>
                <a:lnTo>
                  <a:pt x="135544" y="142127"/>
                </a:lnTo>
                <a:lnTo>
                  <a:pt x="138408" y="140194"/>
                </a:lnTo>
                <a:lnTo>
                  <a:pt x="139363" y="137293"/>
                </a:lnTo>
                <a:lnTo>
                  <a:pt x="139363" y="128591"/>
                </a:lnTo>
                <a:lnTo>
                  <a:pt x="135544" y="123757"/>
                </a:lnTo>
                <a:close/>
              </a:path>
              <a:path w="147319" h="166370">
                <a:moveTo>
                  <a:pt x="122505" y="20303"/>
                </a:moveTo>
                <a:lnTo>
                  <a:pt x="73499" y="20303"/>
                </a:lnTo>
                <a:lnTo>
                  <a:pt x="94276" y="24669"/>
                </a:lnTo>
                <a:lnTo>
                  <a:pt x="109414" y="36377"/>
                </a:lnTo>
                <a:lnTo>
                  <a:pt x="119004" y="53343"/>
                </a:lnTo>
                <a:lnTo>
                  <a:pt x="123135" y="73480"/>
                </a:lnTo>
                <a:lnTo>
                  <a:pt x="145899" y="73480"/>
                </a:lnTo>
                <a:lnTo>
                  <a:pt x="142107" y="50170"/>
                </a:lnTo>
                <a:lnTo>
                  <a:pt x="127909" y="24533"/>
                </a:lnTo>
                <a:lnTo>
                  <a:pt x="122505" y="20303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73707" y="6449232"/>
            <a:ext cx="139065" cy="166370"/>
          </a:xfrm>
          <a:custGeom>
            <a:avLst/>
            <a:gdLst/>
            <a:ahLst/>
            <a:cxnLst/>
            <a:rect l="l" t="t" r="r" b="b"/>
            <a:pathLst>
              <a:path w="139065" h="166370">
                <a:moveTo>
                  <a:pt x="67569" y="63812"/>
                </a:moveTo>
                <a:lnTo>
                  <a:pt x="40149" y="67196"/>
                </a:lnTo>
                <a:lnTo>
                  <a:pt x="18796" y="77106"/>
                </a:lnTo>
                <a:lnTo>
                  <a:pt x="4936" y="93180"/>
                </a:lnTo>
                <a:lnTo>
                  <a:pt x="0" y="115055"/>
                </a:lnTo>
                <a:lnTo>
                  <a:pt x="0" y="116022"/>
                </a:lnTo>
                <a:lnTo>
                  <a:pt x="5204" y="137746"/>
                </a:lnTo>
                <a:lnTo>
                  <a:pt x="18796" y="153488"/>
                </a:lnTo>
                <a:lnTo>
                  <a:pt x="37740" y="163066"/>
                </a:lnTo>
                <a:lnTo>
                  <a:pt x="59004" y="166299"/>
                </a:lnTo>
                <a:lnTo>
                  <a:pt x="78097" y="163957"/>
                </a:lnTo>
                <a:lnTo>
                  <a:pt x="93978" y="157718"/>
                </a:lnTo>
                <a:lnTo>
                  <a:pt x="106647" y="148759"/>
                </a:lnTo>
                <a:lnTo>
                  <a:pt x="108266" y="146961"/>
                </a:lnTo>
                <a:lnTo>
                  <a:pt x="63762" y="146961"/>
                </a:lnTo>
                <a:lnTo>
                  <a:pt x="48684" y="144831"/>
                </a:lnTo>
                <a:lnTo>
                  <a:pt x="35926" y="138622"/>
                </a:lnTo>
                <a:lnTo>
                  <a:pt x="27093" y="128606"/>
                </a:lnTo>
                <a:lnTo>
                  <a:pt x="23792" y="115055"/>
                </a:lnTo>
                <a:lnTo>
                  <a:pt x="23792" y="114088"/>
                </a:lnTo>
                <a:lnTo>
                  <a:pt x="26929" y="100794"/>
                </a:lnTo>
                <a:lnTo>
                  <a:pt x="36045" y="90400"/>
                </a:lnTo>
                <a:lnTo>
                  <a:pt x="50692" y="83632"/>
                </a:lnTo>
                <a:lnTo>
                  <a:pt x="70424" y="81215"/>
                </a:lnTo>
                <a:lnTo>
                  <a:pt x="138945" y="81215"/>
                </a:lnTo>
                <a:lnTo>
                  <a:pt x="138945" y="70580"/>
                </a:lnTo>
                <a:lnTo>
                  <a:pt x="116104" y="70580"/>
                </a:lnTo>
                <a:lnTo>
                  <a:pt x="105309" y="67891"/>
                </a:lnTo>
                <a:lnTo>
                  <a:pt x="93978" y="65746"/>
                </a:lnTo>
                <a:lnTo>
                  <a:pt x="81576" y="64326"/>
                </a:lnTo>
                <a:lnTo>
                  <a:pt x="67569" y="63812"/>
                </a:lnTo>
                <a:close/>
              </a:path>
              <a:path w="139065" h="166370">
                <a:moveTo>
                  <a:pt x="138945" y="138260"/>
                </a:moveTo>
                <a:lnTo>
                  <a:pt x="116104" y="138260"/>
                </a:lnTo>
                <a:lnTo>
                  <a:pt x="116104" y="159531"/>
                </a:lnTo>
                <a:lnTo>
                  <a:pt x="120863" y="164365"/>
                </a:lnTo>
                <a:lnTo>
                  <a:pt x="134186" y="164365"/>
                </a:lnTo>
                <a:lnTo>
                  <a:pt x="138945" y="159531"/>
                </a:lnTo>
                <a:lnTo>
                  <a:pt x="138945" y="138260"/>
                </a:lnTo>
                <a:close/>
              </a:path>
              <a:path w="139065" h="166370">
                <a:moveTo>
                  <a:pt x="138945" y="81215"/>
                </a:moveTo>
                <a:lnTo>
                  <a:pt x="70424" y="81215"/>
                </a:lnTo>
                <a:lnTo>
                  <a:pt x="83985" y="81865"/>
                </a:lnTo>
                <a:lnTo>
                  <a:pt x="96119" y="83512"/>
                </a:lnTo>
                <a:lnTo>
                  <a:pt x="106825" y="85702"/>
                </a:lnTo>
                <a:lnTo>
                  <a:pt x="116104" y="87983"/>
                </a:lnTo>
                <a:lnTo>
                  <a:pt x="116104" y="103453"/>
                </a:lnTo>
                <a:lnTo>
                  <a:pt x="111941" y="120856"/>
                </a:lnTo>
                <a:lnTo>
                  <a:pt x="100640" y="134634"/>
                </a:lnTo>
                <a:lnTo>
                  <a:pt x="83986" y="143698"/>
                </a:lnTo>
                <a:lnTo>
                  <a:pt x="63762" y="146961"/>
                </a:lnTo>
                <a:lnTo>
                  <a:pt x="108266" y="146961"/>
                </a:lnTo>
                <a:lnTo>
                  <a:pt x="116104" y="138260"/>
                </a:lnTo>
                <a:lnTo>
                  <a:pt x="138945" y="138260"/>
                </a:lnTo>
                <a:lnTo>
                  <a:pt x="138945" y="81215"/>
                </a:lnTo>
                <a:close/>
              </a:path>
              <a:path w="139065" h="166370">
                <a:moveTo>
                  <a:pt x="125034" y="21270"/>
                </a:moveTo>
                <a:lnTo>
                  <a:pt x="69472" y="21270"/>
                </a:lnTo>
                <a:lnTo>
                  <a:pt x="89205" y="23990"/>
                </a:lnTo>
                <a:lnTo>
                  <a:pt x="103852" y="32147"/>
                </a:lnTo>
                <a:lnTo>
                  <a:pt x="112967" y="45744"/>
                </a:lnTo>
                <a:lnTo>
                  <a:pt x="116029" y="64326"/>
                </a:lnTo>
                <a:lnTo>
                  <a:pt x="116104" y="70580"/>
                </a:lnTo>
                <a:lnTo>
                  <a:pt x="138945" y="70580"/>
                </a:lnTo>
                <a:lnTo>
                  <a:pt x="138874" y="63812"/>
                </a:lnTo>
                <a:lnTo>
                  <a:pt x="137889" y="50457"/>
                </a:lnTo>
                <a:lnTo>
                  <a:pt x="134782" y="37949"/>
                </a:lnTo>
                <a:lnTo>
                  <a:pt x="129711" y="27253"/>
                </a:lnTo>
                <a:lnTo>
                  <a:pt x="125034" y="21270"/>
                </a:lnTo>
                <a:close/>
              </a:path>
              <a:path w="139065" h="166370">
                <a:moveTo>
                  <a:pt x="71376" y="0"/>
                </a:moveTo>
                <a:lnTo>
                  <a:pt x="19985" y="11602"/>
                </a:lnTo>
                <a:lnTo>
                  <a:pt x="18082" y="14502"/>
                </a:lnTo>
                <a:lnTo>
                  <a:pt x="18082" y="25138"/>
                </a:lnTo>
                <a:lnTo>
                  <a:pt x="22840" y="29972"/>
                </a:lnTo>
                <a:lnTo>
                  <a:pt x="29502" y="29972"/>
                </a:lnTo>
                <a:lnTo>
                  <a:pt x="31405" y="29005"/>
                </a:lnTo>
                <a:lnTo>
                  <a:pt x="32357" y="29005"/>
                </a:lnTo>
                <a:lnTo>
                  <a:pt x="40699" y="25349"/>
                </a:lnTo>
                <a:lnTo>
                  <a:pt x="49130" y="22962"/>
                </a:lnTo>
                <a:lnTo>
                  <a:pt x="58454" y="21663"/>
                </a:lnTo>
                <a:lnTo>
                  <a:pt x="69472" y="21270"/>
                </a:lnTo>
                <a:lnTo>
                  <a:pt x="125034" y="21270"/>
                </a:lnTo>
                <a:lnTo>
                  <a:pt x="122767" y="18370"/>
                </a:lnTo>
                <a:lnTo>
                  <a:pt x="113131" y="10197"/>
                </a:lnTo>
                <a:lnTo>
                  <a:pt x="101354" y="4471"/>
                </a:lnTo>
                <a:lnTo>
                  <a:pt x="87435" y="1102"/>
                </a:lnTo>
                <a:lnTo>
                  <a:pt x="71376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0583" y="6445923"/>
            <a:ext cx="412115" cy="170180"/>
          </a:xfrm>
          <a:custGeom>
            <a:avLst/>
            <a:gdLst/>
            <a:ahLst/>
            <a:cxnLst/>
            <a:rect l="l" t="t" r="r" b="b"/>
            <a:pathLst>
              <a:path w="412115" h="170179">
                <a:moveTo>
                  <a:pt x="22067" y="0"/>
                </a:moveTo>
                <a:lnTo>
                  <a:pt x="12873" y="2267"/>
                </a:lnTo>
                <a:lnTo>
                  <a:pt x="5602" y="7768"/>
                </a:lnTo>
                <a:lnTo>
                  <a:pt x="1192" y="15083"/>
                </a:lnTo>
                <a:lnTo>
                  <a:pt x="0" y="23486"/>
                </a:lnTo>
                <a:lnTo>
                  <a:pt x="2384" y="32253"/>
                </a:lnTo>
                <a:lnTo>
                  <a:pt x="51971" y="143491"/>
                </a:lnTo>
                <a:lnTo>
                  <a:pt x="84394" y="169608"/>
                </a:lnTo>
                <a:lnTo>
                  <a:pt x="95077" y="167839"/>
                </a:lnTo>
                <a:lnTo>
                  <a:pt x="103347" y="162716"/>
                </a:lnTo>
                <a:lnTo>
                  <a:pt x="110007" y="154509"/>
                </a:lnTo>
                <a:lnTo>
                  <a:pt x="115863" y="143491"/>
                </a:lnTo>
                <a:lnTo>
                  <a:pt x="130303" y="111570"/>
                </a:lnTo>
                <a:lnTo>
                  <a:pt x="84394" y="111570"/>
                </a:lnTo>
                <a:lnTo>
                  <a:pt x="43389" y="13874"/>
                </a:lnTo>
                <a:lnTo>
                  <a:pt x="37950" y="6347"/>
                </a:lnTo>
                <a:lnTo>
                  <a:pt x="30634" y="1541"/>
                </a:lnTo>
                <a:lnTo>
                  <a:pt x="22067" y="0"/>
                </a:lnTo>
                <a:close/>
              </a:path>
              <a:path w="412115" h="170179">
                <a:moveTo>
                  <a:pt x="244600" y="40958"/>
                </a:moveTo>
                <a:lnTo>
                  <a:pt x="166404" y="40958"/>
                </a:lnTo>
                <a:lnTo>
                  <a:pt x="170218" y="41925"/>
                </a:lnTo>
                <a:lnTo>
                  <a:pt x="173079" y="44827"/>
                </a:lnTo>
                <a:lnTo>
                  <a:pt x="173079" y="142524"/>
                </a:lnTo>
                <a:lnTo>
                  <a:pt x="174510" y="152877"/>
                </a:lnTo>
                <a:lnTo>
                  <a:pt x="178801" y="161507"/>
                </a:lnTo>
                <a:lnTo>
                  <a:pt x="185953" y="167416"/>
                </a:lnTo>
                <a:lnTo>
                  <a:pt x="195966" y="169608"/>
                </a:lnTo>
                <a:lnTo>
                  <a:pt x="206128" y="167416"/>
                </a:lnTo>
                <a:lnTo>
                  <a:pt x="213608" y="161507"/>
                </a:lnTo>
                <a:lnTo>
                  <a:pt x="218227" y="152877"/>
                </a:lnTo>
                <a:lnTo>
                  <a:pt x="219806" y="142524"/>
                </a:lnTo>
                <a:lnTo>
                  <a:pt x="219806" y="66108"/>
                </a:lnTo>
                <a:lnTo>
                  <a:pt x="221669" y="55649"/>
                </a:lnTo>
                <a:lnTo>
                  <a:pt x="226839" y="47729"/>
                </a:lnTo>
                <a:lnTo>
                  <a:pt x="234691" y="42711"/>
                </a:lnTo>
                <a:lnTo>
                  <a:pt x="244600" y="40958"/>
                </a:lnTo>
                <a:close/>
              </a:path>
              <a:path w="412115" h="170179">
                <a:moveTo>
                  <a:pt x="339961" y="40958"/>
                </a:moveTo>
                <a:lnTo>
                  <a:pt x="244600" y="40958"/>
                </a:lnTo>
                <a:lnTo>
                  <a:pt x="254359" y="42847"/>
                </a:lnTo>
                <a:lnTo>
                  <a:pt x="261884" y="48092"/>
                </a:lnTo>
                <a:lnTo>
                  <a:pt x="266726" y="56057"/>
                </a:lnTo>
                <a:lnTo>
                  <a:pt x="268440" y="66108"/>
                </a:lnTo>
                <a:lnTo>
                  <a:pt x="268440" y="142524"/>
                </a:lnTo>
                <a:lnTo>
                  <a:pt x="270019" y="152877"/>
                </a:lnTo>
                <a:lnTo>
                  <a:pt x="274638" y="161507"/>
                </a:lnTo>
                <a:lnTo>
                  <a:pt x="282118" y="167416"/>
                </a:lnTo>
                <a:lnTo>
                  <a:pt x="292280" y="169608"/>
                </a:lnTo>
                <a:lnTo>
                  <a:pt x="302293" y="167416"/>
                </a:lnTo>
                <a:lnTo>
                  <a:pt x="309445" y="161507"/>
                </a:lnTo>
                <a:lnTo>
                  <a:pt x="313736" y="152877"/>
                </a:lnTo>
                <a:lnTo>
                  <a:pt x="315167" y="142524"/>
                </a:lnTo>
                <a:lnTo>
                  <a:pt x="315167" y="66108"/>
                </a:lnTo>
                <a:lnTo>
                  <a:pt x="317029" y="55649"/>
                </a:lnTo>
                <a:lnTo>
                  <a:pt x="322200" y="47729"/>
                </a:lnTo>
                <a:lnTo>
                  <a:pt x="330052" y="42711"/>
                </a:lnTo>
                <a:lnTo>
                  <a:pt x="339961" y="40958"/>
                </a:lnTo>
                <a:close/>
              </a:path>
              <a:path w="412115" h="170179">
                <a:moveTo>
                  <a:pt x="408568" y="40958"/>
                </a:moveTo>
                <a:lnTo>
                  <a:pt x="339961" y="40958"/>
                </a:lnTo>
                <a:lnTo>
                  <a:pt x="349720" y="42847"/>
                </a:lnTo>
                <a:lnTo>
                  <a:pt x="357245" y="48092"/>
                </a:lnTo>
                <a:lnTo>
                  <a:pt x="362087" y="56057"/>
                </a:lnTo>
                <a:lnTo>
                  <a:pt x="363801" y="66108"/>
                </a:lnTo>
                <a:lnTo>
                  <a:pt x="363801" y="142524"/>
                </a:lnTo>
                <a:lnTo>
                  <a:pt x="365380" y="152877"/>
                </a:lnTo>
                <a:lnTo>
                  <a:pt x="369999" y="161507"/>
                </a:lnTo>
                <a:lnTo>
                  <a:pt x="377479" y="167416"/>
                </a:lnTo>
                <a:lnTo>
                  <a:pt x="387641" y="169608"/>
                </a:lnTo>
                <a:lnTo>
                  <a:pt x="397803" y="167416"/>
                </a:lnTo>
                <a:lnTo>
                  <a:pt x="405283" y="161507"/>
                </a:lnTo>
                <a:lnTo>
                  <a:pt x="409902" y="152877"/>
                </a:lnTo>
                <a:lnTo>
                  <a:pt x="411481" y="142524"/>
                </a:lnTo>
                <a:lnTo>
                  <a:pt x="411481" y="55467"/>
                </a:lnTo>
                <a:lnTo>
                  <a:pt x="408568" y="40958"/>
                </a:lnTo>
                <a:close/>
              </a:path>
              <a:path w="412115" h="170179">
                <a:moveTo>
                  <a:pt x="166404" y="332"/>
                </a:moveTo>
                <a:lnTo>
                  <a:pt x="125101" y="19103"/>
                </a:lnTo>
                <a:lnTo>
                  <a:pt x="84394" y="111570"/>
                </a:lnTo>
                <a:lnTo>
                  <a:pt x="130303" y="111570"/>
                </a:lnTo>
                <a:lnTo>
                  <a:pt x="137796" y="95006"/>
                </a:lnTo>
                <a:lnTo>
                  <a:pt x="152875" y="61468"/>
                </a:lnTo>
                <a:lnTo>
                  <a:pt x="159729" y="45795"/>
                </a:lnTo>
                <a:lnTo>
                  <a:pt x="160682" y="44827"/>
                </a:lnTo>
                <a:lnTo>
                  <a:pt x="161636" y="40958"/>
                </a:lnTo>
                <a:lnTo>
                  <a:pt x="408568" y="40958"/>
                </a:lnTo>
                <a:lnTo>
                  <a:pt x="406966" y="32978"/>
                </a:lnTo>
                <a:lnTo>
                  <a:pt x="398942" y="21612"/>
                </a:lnTo>
                <a:lnTo>
                  <a:pt x="209316" y="21612"/>
                </a:lnTo>
                <a:lnTo>
                  <a:pt x="200332" y="12574"/>
                </a:lnTo>
                <a:lnTo>
                  <a:pt x="189648" y="5894"/>
                </a:lnTo>
                <a:lnTo>
                  <a:pt x="178071" y="1753"/>
                </a:lnTo>
                <a:lnTo>
                  <a:pt x="166404" y="332"/>
                </a:lnTo>
                <a:close/>
              </a:path>
              <a:path w="412115" h="170179">
                <a:moveTo>
                  <a:pt x="256043" y="332"/>
                </a:moveTo>
                <a:lnTo>
                  <a:pt x="238282" y="3657"/>
                </a:lnTo>
                <a:lnTo>
                  <a:pt x="223382" y="10972"/>
                </a:lnTo>
                <a:lnTo>
                  <a:pt x="213131" y="18287"/>
                </a:lnTo>
                <a:lnTo>
                  <a:pt x="209316" y="21612"/>
                </a:lnTo>
                <a:lnTo>
                  <a:pt x="304677" y="21612"/>
                </a:lnTo>
                <a:lnTo>
                  <a:pt x="296005" y="12574"/>
                </a:lnTo>
                <a:lnTo>
                  <a:pt x="285367" y="5894"/>
                </a:lnTo>
                <a:lnTo>
                  <a:pt x="272225" y="1753"/>
                </a:lnTo>
                <a:lnTo>
                  <a:pt x="256043" y="332"/>
                </a:lnTo>
                <a:close/>
              </a:path>
              <a:path w="412115" h="170179">
                <a:moveTo>
                  <a:pt x="354265" y="332"/>
                </a:moveTo>
                <a:lnTo>
                  <a:pt x="333643" y="3657"/>
                </a:lnTo>
                <a:lnTo>
                  <a:pt x="318028" y="10972"/>
                </a:lnTo>
                <a:lnTo>
                  <a:pt x="308134" y="18287"/>
                </a:lnTo>
                <a:lnTo>
                  <a:pt x="304677" y="21612"/>
                </a:lnTo>
                <a:lnTo>
                  <a:pt x="398942" y="21612"/>
                </a:lnTo>
                <a:lnTo>
                  <a:pt x="394674" y="15567"/>
                </a:lnTo>
                <a:lnTo>
                  <a:pt x="376481" y="4322"/>
                </a:lnTo>
                <a:lnTo>
                  <a:pt x="354265" y="332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78056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29" y="0"/>
                </a:moveTo>
                <a:lnTo>
                  <a:pt x="11579" y="1534"/>
                </a:lnTo>
                <a:lnTo>
                  <a:pt x="5560" y="5712"/>
                </a:lnTo>
                <a:lnTo>
                  <a:pt x="1493" y="11895"/>
                </a:lnTo>
                <a:lnTo>
                  <a:pt x="0" y="19445"/>
                </a:lnTo>
                <a:lnTo>
                  <a:pt x="0" y="20417"/>
                </a:lnTo>
                <a:lnTo>
                  <a:pt x="1360" y="27968"/>
                </a:lnTo>
                <a:lnTo>
                  <a:pt x="5205" y="34151"/>
                </a:lnTo>
                <a:lnTo>
                  <a:pt x="11180" y="38329"/>
                </a:lnTo>
                <a:lnTo>
                  <a:pt x="18929" y="39863"/>
                </a:lnTo>
                <a:lnTo>
                  <a:pt x="26278" y="38313"/>
                </a:lnTo>
                <a:lnTo>
                  <a:pt x="29565" y="35974"/>
                </a:lnTo>
                <a:lnTo>
                  <a:pt x="10411" y="35974"/>
                </a:lnTo>
                <a:lnTo>
                  <a:pt x="2839" y="29168"/>
                </a:lnTo>
                <a:lnTo>
                  <a:pt x="2839" y="10695"/>
                </a:lnTo>
                <a:lnTo>
                  <a:pt x="10411" y="3889"/>
                </a:lnTo>
                <a:lnTo>
                  <a:pt x="30045" y="3889"/>
                </a:lnTo>
                <a:lnTo>
                  <a:pt x="26678" y="1534"/>
                </a:lnTo>
                <a:lnTo>
                  <a:pt x="18929" y="0"/>
                </a:lnTo>
                <a:close/>
              </a:path>
              <a:path w="38100" h="40004">
                <a:moveTo>
                  <a:pt x="30045" y="3889"/>
                </a:moveTo>
                <a:lnTo>
                  <a:pt x="27447" y="3889"/>
                </a:lnTo>
                <a:lnTo>
                  <a:pt x="35018" y="10695"/>
                </a:lnTo>
                <a:lnTo>
                  <a:pt x="35018" y="29168"/>
                </a:lnTo>
                <a:lnTo>
                  <a:pt x="27447" y="35974"/>
                </a:lnTo>
                <a:lnTo>
                  <a:pt x="29565" y="35974"/>
                </a:lnTo>
                <a:lnTo>
                  <a:pt x="32297" y="34029"/>
                </a:lnTo>
                <a:lnTo>
                  <a:pt x="36363" y="27558"/>
                </a:lnTo>
                <a:lnTo>
                  <a:pt x="37857" y="19445"/>
                </a:lnTo>
                <a:lnTo>
                  <a:pt x="36497" y="11895"/>
                </a:lnTo>
                <a:lnTo>
                  <a:pt x="32652" y="5712"/>
                </a:lnTo>
                <a:lnTo>
                  <a:pt x="30045" y="3889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9332" y="6458895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1" y="0"/>
                </a:moveTo>
                <a:lnTo>
                  <a:pt x="948" y="0"/>
                </a:lnTo>
                <a:lnTo>
                  <a:pt x="0" y="966"/>
                </a:lnTo>
                <a:lnTo>
                  <a:pt x="0" y="18361"/>
                </a:lnTo>
                <a:lnTo>
                  <a:pt x="948" y="19327"/>
                </a:lnTo>
                <a:lnTo>
                  <a:pt x="3790" y="19327"/>
                </a:lnTo>
                <a:lnTo>
                  <a:pt x="4738" y="18361"/>
                </a:lnTo>
                <a:lnTo>
                  <a:pt x="4738" y="13529"/>
                </a:lnTo>
                <a:lnTo>
                  <a:pt x="13029" y="13529"/>
                </a:lnTo>
                <a:lnTo>
                  <a:pt x="12318" y="12562"/>
                </a:lnTo>
                <a:lnTo>
                  <a:pt x="14215" y="11596"/>
                </a:lnTo>
                <a:lnTo>
                  <a:pt x="16109" y="9663"/>
                </a:lnTo>
                <a:lnTo>
                  <a:pt x="4738" y="9663"/>
                </a:lnTo>
                <a:lnTo>
                  <a:pt x="4738" y="3865"/>
                </a:lnTo>
                <a:lnTo>
                  <a:pt x="15636" y="3865"/>
                </a:lnTo>
                <a:lnTo>
                  <a:pt x="15162" y="2899"/>
                </a:lnTo>
                <a:lnTo>
                  <a:pt x="13267" y="966"/>
                </a:lnTo>
                <a:lnTo>
                  <a:pt x="11371" y="0"/>
                </a:lnTo>
                <a:close/>
              </a:path>
              <a:path w="16510" h="19685">
                <a:moveTo>
                  <a:pt x="13029" y="13529"/>
                </a:moveTo>
                <a:lnTo>
                  <a:pt x="7581" y="13529"/>
                </a:lnTo>
                <a:lnTo>
                  <a:pt x="11371" y="18361"/>
                </a:lnTo>
                <a:lnTo>
                  <a:pt x="12318" y="19327"/>
                </a:lnTo>
                <a:lnTo>
                  <a:pt x="14215" y="19327"/>
                </a:lnTo>
                <a:lnTo>
                  <a:pt x="15162" y="18361"/>
                </a:lnTo>
                <a:lnTo>
                  <a:pt x="15162" y="16428"/>
                </a:lnTo>
                <a:lnTo>
                  <a:pt x="13029" y="13529"/>
                </a:lnTo>
                <a:close/>
              </a:path>
              <a:path w="16510" h="19685">
                <a:moveTo>
                  <a:pt x="15636" y="3865"/>
                </a:moveTo>
                <a:lnTo>
                  <a:pt x="10424" y="3865"/>
                </a:lnTo>
                <a:lnTo>
                  <a:pt x="11371" y="4831"/>
                </a:lnTo>
                <a:lnTo>
                  <a:pt x="11371" y="8697"/>
                </a:lnTo>
                <a:lnTo>
                  <a:pt x="10424" y="9663"/>
                </a:lnTo>
                <a:lnTo>
                  <a:pt x="16109" y="9663"/>
                </a:lnTo>
                <a:lnTo>
                  <a:pt x="16109" y="4831"/>
                </a:lnTo>
                <a:lnTo>
                  <a:pt x="15636" y="3865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9023" y="438364"/>
            <a:ext cx="10518269" cy="5502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7957" y="194534"/>
            <a:ext cx="454533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What is </a:t>
            </a:r>
            <a:r>
              <a:rPr dirty="0" spc="-10"/>
              <a:t>this </a:t>
            </a:r>
            <a:r>
              <a:rPr dirty="0" spc="-5"/>
              <a:t>VMware</a:t>
            </a:r>
            <a:r>
              <a:rPr dirty="0" spc="-35"/>
              <a:t> </a:t>
            </a:r>
            <a:r>
              <a:rPr dirty="0" spc="-10"/>
              <a:t>stuff?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80472"/>
            <a:ext cx="36569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 -</a:t>
            </a:r>
            <a:r>
              <a:rPr dirty="0" spc="-85"/>
              <a:t> </a:t>
            </a:r>
            <a:r>
              <a:rPr dirty="0" spc="-5"/>
              <a:t>Reporting</a:t>
            </a:r>
          </a:p>
        </p:txBody>
      </p:sp>
      <p:sp>
        <p:nvSpPr>
          <p:cNvPr id="3" name="object 3"/>
          <p:cNvSpPr/>
          <p:nvPr/>
        </p:nvSpPr>
        <p:spPr>
          <a:xfrm>
            <a:off x="1562792" y="3038302"/>
            <a:ext cx="4883726" cy="1941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92502" y="3068043"/>
            <a:ext cx="4767580" cy="1826895"/>
          </a:xfrm>
          <a:custGeom>
            <a:avLst/>
            <a:gdLst/>
            <a:ahLst/>
            <a:cxnLst/>
            <a:rect l="l" t="t" r="r" b="b"/>
            <a:pathLst>
              <a:path w="4767580" h="1826895">
                <a:moveTo>
                  <a:pt x="0" y="0"/>
                </a:moveTo>
                <a:lnTo>
                  <a:pt x="4767141" y="0"/>
                </a:lnTo>
                <a:lnTo>
                  <a:pt x="4767141" y="1826582"/>
                </a:lnTo>
                <a:lnTo>
                  <a:pt x="0" y="18265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34760" y="4078038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 h="0">
                <a:moveTo>
                  <a:pt x="0" y="0"/>
                </a:moveTo>
                <a:lnTo>
                  <a:pt x="21613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35501" y="4078038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 h="0">
                <a:moveTo>
                  <a:pt x="0" y="0"/>
                </a:moveTo>
                <a:lnTo>
                  <a:pt x="216132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19371" y="4078038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5" h="0">
                <a:moveTo>
                  <a:pt x="0" y="0"/>
                </a:moveTo>
                <a:lnTo>
                  <a:pt x="12884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82458" y="4078038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50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35501" y="3936722"/>
            <a:ext cx="515620" cy="0"/>
          </a:xfrm>
          <a:custGeom>
            <a:avLst/>
            <a:gdLst/>
            <a:ahLst/>
            <a:cxnLst/>
            <a:rect l="l" t="t" r="r" b="b"/>
            <a:pathLst>
              <a:path w="515619" h="0">
                <a:moveTo>
                  <a:pt x="0" y="0"/>
                </a:moveTo>
                <a:lnTo>
                  <a:pt x="515390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82458" y="3936722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 h="0">
                <a:moveTo>
                  <a:pt x="0" y="0"/>
                </a:moveTo>
                <a:lnTo>
                  <a:pt x="36575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5501" y="3795405"/>
            <a:ext cx="515620" cy="0"/>
          </a:xfrm>
          <a:custGeom>
            <a:avLst/>
            <a:gdLst/>
            <a:ahLst/>
            <a:cxnLst/>
            <a:rect l="l" t="t" r="r" b="b"/>
            <a:pathLst>
              <a:path w="515619" h="0">
                <a:moveTo>
                  <a:pt x="0" y="0"/>
                </a:moveTo>
                <a:lnTo>
                  <a:pt x="515390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82458" y="3795405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 h="0">
                <a:moveTo>
                  <a:pt x="0" y="0"/>
                </a:moveTo>
                <a:lnTo>
                  <a:pt x="36575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42036" y="3654089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 h="0">
                <a:moveTo>
                  <a:pt x="0" y="0"/>
                </a:moveTo>
                <a:lnTo>
                  <a:pt x="105155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25905" y="3654089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84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37432" y="3654089"/>
            <a:ext cx="1118235" cy="0"/>
          </a:xfrm>
          <a:custGeom>
            <a:avLst/>
            <a:gdLst/>
            <a:ahLst/>
            <a:cxnLst/>
            <a:rect l="l" t="t" r="r" b="b"/>
            <a:pathLst>
              <a:path w="1118235" h="0">
                <a:moveTo>
                  <a:pt x="0" y="0"/>
                </a:moveTo>
                <a:lnTo>
                  <a:pt x="1118062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82458" y="3654089"/>
            <a:ext cx="1268095" cy="0"/>
          </a:xfrm>
          <a:custGeom>
            <a:avLst/>
            <a:gdLst/>
            <a:ahLst/>
            <a:cxnLst/>
            <a:rect l="l" t="t" r="r" b="b"/>
            <a:pathLst>
              <a:path w="1268095" h="0">
                <a:moveTo>
                  <a:pt x="0" y="0"/>
                </a:moveTo>
                <a:lnTo>
                  <a:pt x="1267690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01250" y="3512773"/>
            <a:ext cx="792480" cy="0"/>
          </a:xfrm>
          <a:custGeom>
            <a:avLst/>
            <a:gdLst/>
            <a:ahLst/>
            <a:cxnLst/>
            <a:rect l="l" t="t" r="r" b="b"/>
            <a:pathLst>
              <a:path w="792479" h="0">
                <a:moveTo>
                  <a:pt x="0" y="0"/>
                </a:moveTo>
                <a:lnTo>
                  <a:pt x="792345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2036" y="3512773"/>
            <a:ext cx="195580" cy="0"/>
          </a:xfrm>
          <a:custGeom>
            <a:avLst/>
            <a:gdLst/>
            <a:ahLst/>
            <a:cxnLst/>
            <a:rect l="l" t="t" r="r" b="b"/>
            <a:pathLst>
              <a:path w="195579" h="0">
                <a:moveTo>
                  <a:pt x="0" y="0"/>
                </a:moveTo>
                <a:lnTo>
                  <a:pt x="195470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42778" y="3512773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97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37432" y="3512773"/>
            <a:ext cx="1118235" cy="0"/>
          </a:xfrm>
          <a:custGeom>
            <a:avLst/>
            <a:gdLst/>
            <a:ahLst/>
            <a:cxnLst/>
            <a:rect l="l" t="t" r="r" b="b"/>
            <a:pathLst>
              <a:path w="1118235" h="0">
                <a:moveTo>
                  <a:pt x="0" y="0"/>
                </a:moveTo>
                <a:lnTo>
                  <a:pt x="1118062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82458" y="3512773"/>
            <a:ext cx="1268095" cy="0"/>
          </a:xfrm>
          <a:custGeom>
            <a:avLst/>
            <a:gdLst/>
            <a:ahLst/>
            <a:cxnLst/>
            <a:rect l="l" t="t" r="r" b="b"/>
            <a:pathLst>
              <a:path w="1268095" h="0">
                <a:moveTo>
                  <a:pt x="0" y="0"/>
                </a:moveTo>
                <a:lnTo>
                  <a:pt x="1267690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82458" y="3375612"/>
            <a:ext cx="3911600" cy="0"/>
          </a:xfrm>
          <a:custGeom>
            <a:avLst/>
            <a:gdLst/>
            <a:ahLst/>
            <a:cxnLst/>
            <a:rect l="l" t="t" r="r" b="b"/>
            <a:pathLst>
              <a:path w="3911600" h="0">
                <a:moveTo>
                  <a:pt x="0" y="0"/>
                </a:moveTo>
                <a:lnTo>
                  <a:pt x="391113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82458" y="3234296"/>
            <a:ext cx="3911600" cy="0"/>
          </a:xfrm>
          <a:custGeom>
            <a:avLst/>
            <a:gdLst/>
            <a:ahLst/>
            <a:cxnLst/>
            <a:rect l="l" t="t" r="r" b="b"/>
            <a:pathLst>
              <a:path w="3911600" h="0">
                <a:moveTo>
                  <a:pt x="0" y="0"/>
                </a:moveTo>
                <a:lnTo>
                  <a:pt x="391113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48960" y="3936721"/>
            <a:ext cx="87630" cy="281305"/>
          </a:xfrm>
          <a:custGeom>
            <a:avLst/>
            <a:gdLst/>
            <a:ahLst/>
            <a:cxnLst/>
            <a:rect l="l" t="t" r="r" b="b"/>
            <a:pathLst>
              <a:path w="87630" h="281304">
                <a:moveTo>
                  <a:pt x="87283" y="0"/>
                </a:moveTo>
                <a:lnTo>
                  <a:pt x="0" y="0"/>
                </a:lnTo>
                <a:lnTo>
                  <a:pt x="0" y="281110"/>
                </a:lnTo>
                <a:lnTo>
                  <a:pt x="87283" y="281110"/>
                </a:lnTo>
                <a:lnTo>
                  <a:pt x="87283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48218" y="3654089"/>
            <a:ext cx="87630" cy="563880"/>
          </a:xfrm>
          <a:custGeom>
            <a:avLst/>
            <a:gdLst/>
            <a:ahLst/>
            <a:cxnLst/>
            <a:rect l="l" t="t" r="r" b="b"/>
            <a:pathLst>
              <a:path w="87630" h="563879">
                <a:moveTo>
                  <a:pt x="87283" y="0"/>
                </a:moveTo>
                <a:lnTo>
                  <a:pt x="0" y="0"/>
                </a:lnTo>
                <a:lnTo>
                  <a:pt x="0" y="563742"/>
                </a:lnTo>
                <a:lnTo>
                  <a:pt x="87283" y="563742"/>
                </a:lnTo>
                <a:lnTo>
                  <a:pt x="87283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51633" y="3936721"/>
            <a:ext cx="83185" cy="281305"/>
          </a:xfrm>
          <a:custGeom>
            <a:avLst/>
            <a:gdLst/>
            <a:ahLst/>
            <a:cxnLst/>
            <a:rect l="l" t="t" r="r" b="b"/>
            <a:pathLst>
              <a:path w="83185" h="281304">
                <a:moveTo>
                  <a:pt x="83126" y="0"/>
                </a:moveTo>
                <a:lnTo>
                  <a:pt x="0" y="0"/>
                </a:lnTo>
                <a:lnTo>
                  <a:pt x="0" y="281110"/>
                </a:lnTo>
                <a:lnTo>
                  <a:pt x="83126" y="281110"/>
                </a:lnTo>
                <a:lnTo>
                  <a:pt x="83126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50891" y="3654089"/>
            <a:ext cx="87630" cy="563880"/>
          </a:xfrm>
          <a:custGeom>
            <a:avLst/>
            <a:gdLst/>
            <a:ahLst/>
            <a:cxnLst/>
            <a:rect l="l" t="t" r="r" b="b"/>
            <a:pathLst>
              <a:path w="87629" h="563879">
                <a:moveTo>
                  <a:pt x="87283" y="0"/>
                </a:moveTo>
                <a:lnTo>
                  <a:pt x="0" y="0"/>
                </a:lnTo>
                <a:lnTo>
                  <a:pt x="0" y="563742"/>
                </a:lnTo>
                <a:lnTo>
                  <a:pt x="87283" y="563742"/>
                </a:lnTo>
                <a:lnTo>
                  <a:pt x="87283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50149" y="3375612"/>
            <a:ext cx="87630" cy="372745"/>
          </a:xfrm>
          <a:custGeom>
            <a:avLst/>
            <a:gdLst/>
            <a:ahLst/>
            <a:cxnLst/>
            <a:rect l="l" t="t" r="r" b="b"/>
            <a:pathLst>
              <a:path w="87629" h="372745">
                <a:moveTo>
                  <a:pt x="0" y="372642"/>
                </a:moveTo>
                <a:lnTo>
                  <a:pt x="87283" y="372642"/>
                </a:lnTo>
                <a:lnTo>
                  <a:pt x="87283" y="0"/>
                </a:lnTo>
                <a:lnTo>
                  <a:pt x="0" y="0"/>
                </a:lnTo>
                <a:lnTo>
                  <a:pt x="0" y="372642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53563" y="3654089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5" h="94614">
                <a:moveTo>
                  <a:pt x="0" y="94165"/>
                </a:moveTo>
                <a:lnTo>
                  <a:pt x="83126" y="94165"/>
                </a:lnTo>
                <a:lnTo>
                  <a:pt x="83126" y="0"/>
                </a:lnTo>
                <a:lnTo>
                  <a:pt x="0" y="0"/>
                </a:lnTo>
                <a:lnTo>
                  <a:pt x="0" y="94165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755494" y="3375612"/>
            <a:ext cx="87630" cy="372745"/>
          </a:xfrm>
          <a:custGeom>
            <a:avLst/>
            <a:gdLst/>
            <a:ahLst/>
            <a:cxnLst/>
            <a:rect l="l" t="t" r="r" b="b"/>
            <a:pathLst>
              <a:path w="87629" h="372745">
                <a:moveTo>
                  <a:pt x="0" y="372642"/>
                </a:moveTo>
                <a:lnTo>
                  <a:pt x="87283" y="372642"/>
                </a:lnTo>
                <a:lnTo>
                  <a:pt x="87283" y="0"/>
                </a:lnTo>
                <a:lnTo>
                  <a:pt x="0" y="0"/>
                </a:lnTo>
                <a:lnTo>
                  <a:pt x="0" y="372642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54752" y="3375612"/>
            <a:ext cx="87630" cy="372745"/>
          </a:xfrm>
          <a:custGeom>
            <a:avLst/>
            <a:gdLst/>
            <a:ahLst/>
            <a:cxnLst/>
            <a:rect l="l" t="t" r="r" b="b"/>
            <a:pathLst>
              <a:path w="87629" h="372745">
                <a:moveTo>
                  <a:pt x="0" y="372642"/>
                </a:moveTo>
                <a:lnTo>
                  <a:pt x="87284" y="372642"/>
                </a:lnTo>
                <a:lnTo>
                  <a:pt x="87284" y="0"/>
                </a:lnTo>
                <a:lnTo>
                  <a:pt x="0" y="0"/>
                </a:lnTo>
                <a:lnTo>
                  <a:pt x="0" y="372642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436243" y="3969973"/>
            <a:ext cx="83185" cy="248285"/>
          </a:xfrm>
          <a:custGeom>
            <a:avLst/>
            <a:gdLst/>
            <a:ahLst/>
            <a:cxnLst/>
            <a:rect l="l" t="t" r="r" b="b"/>
            <a:pathLst>
              <a:path w="83185" h="248285">
                <a:moveTo>
                  <a:pt x="83127" y="0"/>
                </a:moveTo>
                <a:lnTo>
                  <a:pt x="0" y="0"/>
                </a:lnTo>
                <a:lnTo>
                  <a:pt x="0" y="247859"/>
                </a:lnTo>
                <a:lnTo>
                  <a:pt x="83127" y="247859"/>
                </a:lnTo>
                <a:lnTo>
                  <a:pt x="83127" y="0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35501" y="4078038"/>
            <a:ext cx="87630" cy="140335"/>
          </a:xfrm>
          <a:custGeom>
            <a:avLst/>
            <a:gdLst/>
            <a:ahLst/>
            <a:cxnLst/>
            <a:rect l="l" t="t" r="r" b="b"/>
            <a:pathLst>
              <a:path w="87630" h="140335">
                <a:moveTo>
                  <a:pt x="87284" y="0"/>
                </a:moveTo>
                <a:lnTo>
                  <a:pt x="0" y="0"/>
                </a:lnTo>
                <a:lnTo>
                  <a:pt x="0" y="139793"/>
                </a:lnTo>
                <a:lnTo>
                  <a:pt x="87284" y="139793"/>
                </a:lnTo>
                <a:lnTo>
                  <a:pt x="87284" y="0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34760" y="4148697"/>
            <a:ext cx="87630" cy="69215"/>
          </a:xfrm>
          <a:custGeom>
            <a:avLst/>
            <a:gdLst/>
            <a:ahLst/>
            <a:cxnLst/>
            <a:rect l="l" t="t" r="r" b="b"/>
            <a:pathLst>
              <a:path w="87630" h="69214">
                <a:moveTo>
                  <a:pt x="87283" y="0"/>
                </a:moveTo>
                <a:lnTo>
                  <a:pt x="0" y="0"/>
                </a:lnTo>
                <a:lnTo>
                  <a:pt x="0" y="69134"/>
                </a:lnTo>
                <a:lnTo>
                  <a:pt x="87283" y="69134"/>
                </a:lnTo>
                <a:lnTo>
                  <a:pt x="87283" y="0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38174" y="3762155"/>
            <a:ext cx="34290" cy="455930"/>
          </a:xfrm>
          <a:custGeom>
            <a:avLst/>
            <a:gdLst/>
            <a:ahLst/>
            <a:cxnLst/>
            <a:rect l="l" t="t" r="r" b="b"/>
            <a:pathLst>
              <a:path w="34289" h="455929">
                <a:moveTo>
                  <a:pt x="0" y="455677"/>
                </a:moveTo>
                <a:lnTo>
                  <a:pt x="34236" y="455677"/>
                </a:lnTo>
                <a:lnTo>
                  <a:pt x="34236" y="0"/>
                </a:lnTo>
                <a:lnTo>
                  <a:pt x="0" y="0"/>
                </a:lnTo>
                <a:lnTo>
                  <a:pt x="0" y="455677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842778" y="3550180"/>
            <a:ext cx="83185" cy="198120"/>
          </a:xfrm>
          <a:custGeom>
            <a:avLst/>
            <a:gdLst/>
            <a:ahLst/>
            <a:cxnLst/>
            <a:rect l="l" t="t" r="r" b="b"/>
            <a:pathLst>
              <a:path w="83185" h="198120">
                <a:moveTo>
                  <a:pt x="0" y="198074"/>
                </a:moveTo>
                <a:lnTo>
                  <a:pt x="83127" y="198074"/>
                </a:lnTo>
                <a:lnTo>
                  <a:pt x="83127" y="0"/>
                </a:lnTo>
                <a:lnTo>
                  <a:pt x="0" y="0"/>
                </a:lnTo>
                <a:lnTo>
                  <a:pt x="0" y="198074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42036" y="3724747"/>
            <a:ext cx="87630" cy="24130"/>
          </a:xfrm>
          <a:custGeom>
            <a:avLst/>
            <a:gdLst/>
            <a:ahLst/>
            <a:cxnLst/>
            <a:rect l="l" t="t" r="r" b="b"/>
            <a:pathLst>
              <a:path w="87629" h="24129">
                <a:moveTo>
                  <a:pt x="0" y="23507"/>
                </a:moveTo>
                <a:lnTo>
                  <a:pt x="87283" y="23507"/>
                </a:lnTo>
                <a:lnTo>
                  <a:pt x="87283" y="0"/>
                </a:lnTo>
                <a:lnTo>
                  <a:pt x="0" y="0"/>
                </a:lnTo>
                <a:lnTo>
                  <a:pt x="0" y="23507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284135" y="3232942"/>
            <a:ext cx="0" cy="985519"/>
          </a:xfrm>
          <a:custGeom>
            <a:avLst/>
            <a:gdLst/>
            <a:ahLst/>
            <a:cxnLst/>
            <a:rect l="l" t="t" r="r" b="b"/>
            <a:pathLst>
              <a:path w="0" h="985520">
                <a:moveTo>
                  <a:pt x="0" y="984889"/>
                </a:moveTo>
                <a:lnTo>
                  <a:pt x="0" y="0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45050" y="4217832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245050" y="4078038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245050" y="3936722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45050" y="3795405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245050" y="365408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45050" y="3512773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45050" y="3375612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45050" y="323429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84135" y="4217833"/>
            <a:ext cx="1088390" cy="0"/>
          </a:xfrm>
          <a:custGeom>
            <a:avLst/>
            <a:gdLst/>
            <a:ahLst/>
            <a:cxnLst/>
            <a:rect l="l" t="t" r="r" b="b"/>
            <a:pathLst>
              <a:path w="1088389" h="0">
                <a:moveTo>
                  <a:pt x="0" y="0"/>
                </a:moveTo>
                <a:lnTo>
                  <a:pt x="1088275" y="0"/>
                </a:lnTo>
              </a:path>
            </a:pathLst>
          </a:custGeom>
          <a:ln w="9514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282458" y="4219355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585872" y="4219355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885131" y="4219355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188545" y="4219355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774415" y="3706929"/>
            <a:ext cx="272415" cy="600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155"/>
              </a:lnSpc>
              <a:spcBef>
                <a:spcPts val="95"/>
              </a:spcBef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6.00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10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4.00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10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2.00</a:t>
            </a:r>
            <a:endParaRPr sz="1000">
              <a:latin typeface="Arial"/>
              <a:cs typeface="Arial"/>
            </a:endParaRPr>
          </a:p>
          <a:p>
            <a:pPr algn="ctr" marL="63500">
              <a:lnSpc>
                <a:spcPts val="1155"/>
              </a:lnSpc>
            </a:pPr>
            <a:r>
              <a:rPr dirty="0" sz="1000" spc="-5">
                <a:solidFill>
                  <a:srgbClr val="717074"/>
                </a:solidFill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716555" y="3144135"/>
            <a:ext cx="330200" cy="600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5080">
              <a:lnSpc>
                <a:spcPts val="1155"/>
              </a:lnSpc>
              <a:spcBef>
                <a:spcPts val="95"/>
              </a:spcBef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14.00</a:t>
            </a:r>
            <a:endParaRPr sz="1000">
              <a:latin typeface="Arial"/>
              <a:cs typeface="Arial"/>
            </a:endParaRPr>
          </a:p>
          <a:p>
            <a:pPr algn="ctr" marR="5080">
              <a:lnSpc>
                <a:spcPts val="1110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12.00</a:t>
            </a:r>
            <a:endParaRPr sz="1000">
              <a:latin typeface="Arial"/>
              <a:cs typeface="Arial"/>
            </a:endParaRPr>
          </a:p>
          <a:p>
            <a:pPr algn="ctr" marR="5080">
              <a:lnSpc>
                <a:spcPts val="1110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10.00</a:t>
            </a:r>
            <a:endParaRPr sz="1000">
              <a:latin typeface="Arial"/>
              <a:cs typeface="Arial"/>
            </a:endParaRPr>
          </a:p>
          <a:p>
            <a:pPr algn="ctr" marL="57785">
              <a:lnSpc>
                <a:spcPts val="1155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8.00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073108" y="4325317"/>
            <a:ext cx="3992309" cy="442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37507" y="3258496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0" y="0"/>
                </a:moveTo>
                <a:lnTo>
                  <a:pt x="63742" y="0"/>
                </a:lnTo>
                <a:lnTo>
                  <a:pt x="63742" y="63729"/>
                </a:lnTo>
                <a:lnTo>
                  <a:pt x="0" y="63729"/>
                </a:lnTo>
                <a:lnTo>
                  <a:pt x="0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37507" y="3500179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0" y="0"/>
                </a:moveTo>
                <a:lnTo>
                  <a:pt x="63742" y="0"/>
                </a:lnTo>
                <a:lnTo>
                  <a:pt x="63742" y="63729"/>
                </a:lnTo>
                <a:lnTo>
                  <a:pt x="0" y="63729"/>
                </a:lnTo>
                <a:lnTo>
                  <a:pt x="0" y="0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5426779" y="3117380"/>
            <a:ext cx="774700" cy="509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58600"/>
              </a:lnSpc>
              <a:spcBef>
                <a:spcPts val="100"/>
              </a:spcBef>
            </a:pPr>
            <a:r>
              <a:rPr dirty="0" sz="1000" spc="-5">
                <a:solidFill>
                  <a:srgbClr val="717074"/>
                </a:solidFill>
                <a:latin typeface="Arial"/>
                <a:cs typeface="Arial"/>
              </a:rPr>
              <a:t>CpuLimitGhz  </a:t>
            </a:r>
            <a:r>
              <a:rPr dirty="0" sz="1000" spc="-5">
                <a:solidFill>
                  <a:srgbClr val="717074"/>
                </a:solidFill>
                <a:latin typeface="Arial"/>
                <a:cs typeface="Arial"/>
              </a:rPr>
              <a:t>CpuUsed</a:t>
            </a: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G</a:t>
            </a:r>
            <a:r>
              <a:rPr dirty="0" sz="1000" spc="-5">
                <a:solidFill>
                  <a:srgbClr val="717074"/>
                </a:solidFill>
                <a:latin typeface="Arial"/>
                <a:cs typeface="Arial"/>
              </a:rPr>
              <a:t>hz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341716" y="3715789"/>
            <a:ext cx="4883726" cy="19451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372411" y="3748255"/>
            <a:ext cx="4767580" cy="1826895"/>
          </a:xfrm>
          <a:custGeom>
            <a:avLst/>
            <a:gdLst/>
            <a:ahLst/>
            <a:cxnLst/>
            <a:rect l="l" t="t" r="r" b="b"/>
            <a:pathLst>
              <a:path w="4767580" h="1826895">
                <a:moveTo>
                  <a:pt x="0" y="0"/>
                </a:moveTo>
                <a:lnTo>
                  <a:pt x="4767141" y="0"/>
                </a:lnTo>
                <a:lnTo>
                  <a:pt x="4767141" y="1826581"/>
                </a:lnTo>
                <a:lnTo>
                  <a:pt x="0" y="18265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58905" y="4758250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00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151334" y="4758250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00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760636" y="4758250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 h="0">
                <a:moveTo>
                  <a:pt x="0" y="0"/>
                </a:moveTo>
                <a:lnTo>
                  <a:pt x="21613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453065" y="4758250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232778" y="4758250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00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91709" y="4758250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50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679192" y="4616934"/>
            <a:ext cx="48895" cy="0"/>
          </a:xfrm>
          <a:custGeom>
            <a:avLst/>
            <a:gdLst/>
            <a:ahLst/>
            <a:cxnLst/>
            <a:rect l="l" t="t" r="r" b="b"/>
            <a:pathLst>
              <a:path w="48895" h="0">
                <a:moveTo>
                  <a:pt x="0" y="0"/>
                </a:moveTo>
                <a:lnTo>
                  <a:pt x="4878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58905" y="4616934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00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51334" y="4616934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00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53065" y="4616934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 h="0">
                <a:moveTo>
                  <a:pt x="0" y="0"/>
                </a:moveTo>
                <a:lnTo>
                  <a:pt x="523702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991709" y="4616934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 h="0">
                <a:moveTo>
                  <a:pt x="0" y="0"/>
                </a:moveTo>
                <a:lnTo>
                  <a:pt x="37407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679192" y="4475617"/>
            <a:ext cx="48895" cy="0"/>
          </a:xfrm>
          <a:custGeom>
            <a:avLst/>
            <a:gdLst/>
            <a:ahLst/>
            <a:cxnLst/>
            <a:rect l="l" t="t" r="r" b="b"/>
            <a:pathLst>
              <a:path w="48895" h="0">
                <a:moveTo>
                  <a:pt x="0" y="0"/>
                </a:moveTo>
                <a:lnTo>
                  <a:pt x="4878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371622" y="4475617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064051" y="4475617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453065" y="4475617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 h="0">
                <a:moveTo>
                  <a:pt x="0" y="0"/>
                </a:moveTo>
                <a:lnTo>
                  <a:pt x="523702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991709" y="4475617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 h="0">
                <a:moveTo>
                  <a:pt x="0" y="0"/>
                </a:moveTo>
                <a:lnTo>
                  <a:pt x="37407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901163" y="4334301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 h="0">
                <a:moveTo>
                  <a:pt x="0" y="0"/>
                </a:moveTo>
                <a:lnTo>
                  <a:pt x="1072342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685033" y="4334301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84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371622" y="4334301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 h="0">
                <a:moveTo>
                  <a:pt x="0" y="0"/>
                </a:moveTo>
                <a:lnTo>
                  <a:pt x="113884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991709" y="4334301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60" h="0">
                <a:moveTo>
                  <a:pt x="0" y="0"/>
                </a:moveTo>
                <a:lnTo>
                  <a:pt x="129262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998103" y="419298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402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901163" y="4192985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 h="0">
                <a:moveTo>
                  <a:pt x="0" y="0"/>
                </a:moveTo>
                <a:lnTo>
                  <a:pt x="3319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597749" y="4192985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3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371622" y="4192985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 h="0">
                <a:moveTo>
                  <a:pt x="0" y="0"/>
                </a:moveTo>
                <a:lnTo>
                  <a:pt x="113884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991709" y="4192985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60" h="0">
                <a:moveTo>
                  <a:pt x="0" y="0"/>
                </a:moveTo>
                <a:lnTo>
                  <a:pt x="129262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901163" y="4055825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 h="0">
                <a:moveTo>
                  <a:pt x="0" y="0"/>
                </a:moveTo>
                <a:lnTo>
                  <a:pt x="1072342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597749" y="4055825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3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371622" y="4055825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 h="0">
                <a:moveTo>
                  <a:pt x="0" y="0"/>
                </a:moveTo>
                <a:lnTo>
                  <a:pt x="113884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991709" y="4055825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60" h="0">
                <a:moveTo>
                  <a:pt x="0" y="0"/>
                </a:moveTo>
                <a:lnTo>
                  <a:pt x="129262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991709" y="3914508"/>
            <a:ext cx="3982085" cy="0"/>
          </a:xfrm>
          <a:custGeom>
            <a:avLst/>
            <a:gdLst/>
            <a:ahLst/>
            <a:cxnLst/>
            <a:rect l="l" t="t" r="r" b="b"/>
            <a:pathLst>
              <a:path w="3982084" h="0">
                <a:moveTo>
                  <a:pt x="0" y="0"/>
                </a:moveTo>
                <a:lnTo>
                  <a:pt x="398179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058211" y="4666810"/>
            <a:ext cx="87630" cy="231775"/>
          </a:xfrm>
          <a:custGeom>
            <a:avLst/>
            <a:gdLst/>
            <a:ahLst/>
            <a:cxnLst/>
            <a:rect l="l" t="t" r="r" b="b"/>
            <a:pathLst>
              <a:path w="87629" h="231775">
                <a:moveTo>
                  <a:pt x="87283" y="0"/>
                </a:moveTo>
                <a:lnTo>
                  <a:pt x="0" y="0"/>
                </a:lnTo>
                <a:lnTo>
                  <a:pt x="0" y="231233"/>
                </a:lnTo>
                <a:lnTo>
                  <a:pt x="87283" y="231233"/>
                </a:lnTo>
                <a:lnTo>
                  <a:pt x="87283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365782" y="4438210"/>
            <a:ext cx="87630" cy="460375"/>
          </a:xfrm>
          <a:custGeom>
            <a:avLst/>
            <a:gdLst/>
            <a:ahLst/>
            <a:cxnLst/>
            <a:rect l="l" t="t" r="r" b="b"/>
            <a:pathLst>
              <a:path w="87629" h="460375">
                <a:moveTo>
                  <a:pt x="87283" y="0"/>
                </a:moveTo>
                <a:lnTo>
                  <a:pt x="0" y="0"/>
                </a:lnTo>
                <a:lnTo>
                  <a:pt x="0" y="459833"/>
                </a:lnTo>
                <a:lnTo>
                  <a:pt x="87283" y="459833"/>
                </a:lnTo>
                <a:lnTo>
                  <a:pt x="87283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673353" y="4666810"/>
            <a:ext cx="87630" cy="231775"/>
          </a:xfrm>
          <a:custGeom>
            <a:avLst/>
            <a:gdLst/>
            <a:ahLst/>
            <a:cxnLst/>
            <a:rect l="l" t="t" r="r" b="b"/>
            <a:pathLst>
              <a:path w="87629" h="231775">
                <a:moveTo>
                  <a:pt x="87283" y="0"/>
                </a:moveTo>
                <a:lnTo>
                  <a:pt x="0" y="0"/>
                </a:lnTo>
                <a:lnTo>
                  <a:pt x="0" y="231233"/>
                </a:lnTo>
                <a:lnTo>
                  <a:pt x="87283" y="231233"/>
                </a:lnTo>
                <a:lnTo>
                  <a:pt x="87283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976767" y="4438210"/>
            <a:ext cx="87630" cy="460375"/>
          </a:xfrm>
          <a:custGeom>
            <a:avLst/>
            <a:gdLst/>
            <a:ahLst/>
            <a:cxnLst/>
            <a:rect l="l" t="t" r="r" b="b"/>
            <a:pathLst>
              <a:path w="87629" h="460375">
                <a:moveTo>
                  <a:pt x="87283" y="0"/>
                </a:moveTo>
                <a:lnTo>
                  <a:pt x="0" y="0"/>
                </a:lnTo>
                <a:lnTo>
                  <a:pt x="0" y="459833"/>
                </a:lnTo>
                <a:lnTo>
                  <a:pt x="87283" y="459833"/>
                </a:lnTo>
                <a:lnTo>
                  <a:pt x="87283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284337" y="4005948"/>
            <a:ext cx="87630" cy="892175"/>
          </a:xfrm>
          <a:custGeom>
            <a:avLst/>
            <a:gdLst/>
            <a:ahLst/>
            <a:cxnLst/>
            <a:rect l="l" t="t" r="r" b="b"/>
            <a:pathLst>
              <a:path w="87629" h="892175">
                <a:moveTo>
                  <a:pt x="87284" y="0"/>
                </a:moveTo>
                <a:lnTo>
                  <a:pt x="0" y="0"/>
                </a:lnTo>
                <a:lnTo>
                  <a:pt x="0" y="892096"/>
                </a:lnTo>
                <a:lnTo>
                  <a:pt x="87284" y="892096"/>
                </a:lnTo>
                <a:lnTo>
                  <a:pt x="87284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591909" y="4438210"/>
            <a:ext cx="87630" cy="460375"/>
          </a:xfrm>
          <a:custGeom>
            <a:avLst/>
            <a:gdLst/>
            <a:ahLst/>
            <a:cxnLst/>
            <a:rect l="l" t="t" r="r" b="b"/>
            <a:pathLst>
              <a:path w="87629" h="460375">
                <a:moveTo>
                  <a:pt x="87283" y="0"/>
                </a:moveTo>
                <a:lnTo>
                  <a:pt x="0" y="0"/>
                </a:lnTo>
                <a:lnTo>
                  <a:pt x="0" y="459833"/>
                </a:lnTo>
                <a:lnTo>
                  <a:pt x="87283" y="459833"/>
                </a:lnTo>
                <a:lnTo>
                  <a:pt x="87283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510465" y="4005948"/>
            <a:ext cx="87630" cy="422909"/>
          </a:xfrm>
          <a:custGeom>
            <a:avLst/>
            <a:gdLst/>
            <a:ahLst/>
            <a:cxnLst/>
            <a:rect l="l" t="t" r="r" b="b"/>
            <a:pathLst>
              <a:path w="87629" h="422910">
                <a:moveTo>
                  <a:pt x="0" y="422518"/>
                </a:moveTo>
                <a:lnTo>
                  <a:pt x="87283" y="422518"/>
                </a:lnTo>
                <a:lnTo>
                  <a:pt x="87283" y="0"/>
                </a:lnTo>
                <a:lnTo>
                  <a:pt x="0" y="0"/>
                </a:lnTo>
                <a:lnTo>
                  <a:pt x="0" y="422518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813880" y="4005948"/>
            <a:ext cx="87630" cy="422909"/>
          </a:xfrm>
          <a:custGeom>
            <a:avLst/>
            <a:gdLst/>
            <a:ahLst/>
            <a:cxnLst/>
            <a:rect l="l" t="t" r="r" b="b"/>
            <a:pathLst>
              <a:path w="87629" h="422910">
                <a:moveTo>
                  <a:pt x="0" y="422518"/>
                </a:moveTo>
                <a:lnTo>
                  <a:pt x="87283" y="422518"/>
                </a:lnTo>
                <a:lnTo>
                  <a:pt x="87283" y="0"/>
                </a:lnTo>
                <a:lnTo>
                  <a:pt x="0" y="0"/>
                </a:lnTo>
                <a:lnTo>
                  <a:pt x="0" y="422518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145494" y="4695904"/>
            <a:ext cx="87630" cy="202565"/>
          </a:xfrm>
          <a:custGeom>
            <a:avLst/>
            <a:gdLst/>
            <a:ahLst/>
            <a:cxnLst/>
            <a:rect l="l" t="t" r="r" b="b"/>
            <a:pathLst>
              <a:path w="87629" h="202564">
                <a:moveTo>
                  <a:pt x="87283" y="0"/>
                </a:moveTo>
                <a:lnTo>
                  <a:pt x="0" y="0"/>
                </a:lnTo>
                <a:lnTo>
                  <a:pt x="0" y="202139"/>
                </a:lnTo>
                <a:lnTo>
                  <a:pt x="87283" y="202139"/>
                </a:lnTo>
                <a:lnTo>
                  <a:pt x="87283" y="0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453065" y="4783189"/>
            <a:ext cx="87630" cy="114935"/>
          </a:xfrm>
          <a:custGeom>
            <a:avLst/>
            <a:gdLst/>
            <a:ahLst/>
            <a:cxnLst/>
            <a:rect l="l" t="t" r="r" b="b"/>
            <a:pathLst>
              <a:path w="87629" h="114935">
                <a:moveTo>
                  <a:pt x="87283" y="0"/>
                </a:moveTo>
                <a:lnTo>
                  <a:pt x="0" y="0"/>
                </a:lnTo>
                <a:lnTo>
                  <a:pt x="0" y="114854"/>
                </a:lnTo>
                <a:lnTo>
                  <a:pt x="87283" y="114854"/>
                </a:lnTo>
                <a:lnTo>
                  <a:pt x="87283" y="0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760636" y="4869711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 h="0">
                <a:moveTo>
                  <a:pt x="0" y="0"/>
                </a:moveTo>
                <a:lnTo>
                  <a:pt x="87283" y="0"/>
                </a:lnTo>
              </a:path>
            </a:pathLst>
          </a:custGeom>
          <a:ln w="56666">
            <a:solidFill>
              <a:srgbClr val="7EBD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064051" y="4525493"/>
            <a:ext cx="87630" cy="372745"/>
          </a:xfrm>
          <a:custGeom>
            <a:avLst/>
            <a:gdLst/>
            <a:ahLst/>
            <a:cxnLst/>
            <a:rect l="l" t="t" r="r" b="b"/>
            <a:pathLst>
              <a:path w="87629" h="372745">
                <a:moveTo>
                  <a:pt x="87283" y="0"/>
                </a:moveTo>
                <a:lnTo>
                  <a:pt x="0" y="0"/>
                </a:lnTo>
                <a:lnTo>
                  <a:pt x="0" y="372550"/>
                </a:lnTo>
                <a:lnTo>
                  <a:pt x="87283" y="372550"/>
                </a:lnTo>
                <a:lnTo>
                  <a:pt x="87283" y="0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371622" y="4600309"/>
            <a:ext cx="87630" cy="297815"/>
          </a:xfrm>
          <a:custGeom>
            <a:avLst/>
            <a:gdLst/>
            <a:ahLst/>
            <a:cxnLst/>
            <a:rect l="l" t="t" r="r" b="b"/>
            <a:pathLst>
              <a:path w="87629" h="297814">
                <a:moveTo>
                  <a:pt x="87283" y="0"/>
                </a:moveTo>
                <a:lnTo>
                  <a:pt x="0" y="0"/>
                </a:lnTo>
                <a:lnTo>
                  <a:pt x="0" y="297734"/>
                </a:lnTo>
                <a:lnTo>
                  <a:pt x="87283" y="297734"/>
                </a:lnTo>
                <a:lnTo>
                  <a:pt x="87283" y="0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679192" y="4666810"/>
            <a:ext cx="48895" cy="231775"/>
          </a:xfrm>
          <a:custGeom>
            <a:avLst/>
            <a:gdLst/>
            <a:ahLst/>
            <a:cxnLst/>
            <a:rect l="l" t="t" r="r" b="b"/>
            <a:pathLst>
              <a:path w="48895" h="231775">
                <a:moveTo>
                  <a:pt x="0" y="231233"/>
                </a:moveTo>
                <a:lnTo>
                  <a:pt x="48784" y="231233"/>
                </a:lnTo>
                <a:lnTo>
                  <a:pt x="48784" y="0"/>
                </a:lnTo>
                <a:lnTo>
                  <a:pt x="0" y="0"/>
                </a:lnTo>
                <a:lnTo>
                  <a:pt x="0" y="231233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597749" y="4188828"/>
            <a:ext cx="87630" cy="240029"/>
          </a:xfrm>
          <a:custGeom>
            <a:avLst/>
            <a:gdLst/>
            <a:ahLst/>
            <a:cxnLst/>
            <a:rect l="l" t="t" r="r" b="b"/>
            <a:pathLst>
              <a:path w="87629" h="240029">
                <a:moveTo>
                  <a:pt x="0" y="239638"/>
                </a:moveTo>
                <a:lnTo>
                  <a:pt x="87284" y="239638"/>
                </a:lnTo>
                <a:lnTo>
                  <a:pt x="87284" y="0"/>
                </a:lnTo>
                <a:lnTo>
                  <a:pt x="0" y="0"/>
                </a:lnTo>
                <a:lnTo>
                  <a:pt x="0" y="239638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901163" y="4375866"/>
            <a:ext cx="87630" cy="52705"/>
          </a:xfrm>
          <a:custGeom>
            <a:avLst/>
            <a:gdLst/>
            <a:ahLst/>
            <a:cxnLst/>
            <a:rect l="l" t="t" r="r" b="b"/>
            <a:pathLst>
              <a:path w="87629" h="52704">
                <a:moveTo>
                  <a:pt x="0" y="52600"/>
                </a:moveTo>
                <a:lnTo>
                  <a:pt x="87283" y="52600"/>
                </a:lnTo>
                <a:lnTo>
                  <a:pt x="87283" y="0"/>
                </a:lnTo>
                <a:lnTo>
                  <a:pt x="0" y="0"/>
                </a:lnTo>
                <a:lnTo>
                  <a:pt x="0" y="52600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993672" y="3913154"/>
            <a:ext cx="0" cy="985519"/>
          </a:xfrm>
          <a:custGeom>
            <a:avLst/>
            <a:gdLst/>
            <a:ahLst/>
            <a:cxnLst/>
            <a:rect l="l" t="t" r="r" b="b"/>
            <a:pathLst>
              <a:path w="0" h="985520">
                <a:moveTo>
                  <a:pt x="0" y="984889"/>
                </a:moveTo>
                <a:lnTo>
                  <a:pt x="1" y="0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954302" y="4898044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954302" y="475825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954302" y="4616934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954302" y="4475617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954302" y="4334301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954302" y="4192985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954302" y="4055825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954302" y="3914508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993672" y="4898045"/>
            <a:ext cx="1734820" cy="0"/>
          </a:xfrm>
          <a:custGeom>
            <a:avLst/>
            <a:gdLst/>
            <a:ahLst/>
            <a:cxnLst/>
            <a:rect l="l" t="t" r="r" b="b"/>
            <a:pathLst>
              <a:path w="1734820" h="0">
                <a:moveTo>
                  <a:pt x="0" y="0"/>
                </a:moveTo>
                <a:lnTo>
                  <a:pt x="1734304" y="0"/>
                </a:lnTo>
              </a:path>
            </a:pathLst>
          </a:custGeom>
          <a:ln w="9514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991709" y="4899567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299280" y="4899567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606851" y="4899567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914422" y="4899567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217836" y="4899567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525408" y="4899567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3814017" y="4809235"/>
            <a:ext cx="838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717074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448521" y="4105743"/>
            <a:ext cx="448945" cy="740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155"/>
              </a:lnSpc>
              <a:spcBef>
                <a:spcPts val="95"/>
              </a:spcBef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100000</a:t>
            </a:r>
            <a:endParaRPr sz="1000">
              <a:latin typeface="Arial"/>
              <a:cs typeface="Arial"/>
            </a:endParaRPr>
          </a:p>
          <a:p>
            <a:pPr algn="ctr" marL="70485">
              <a:lnSpc>
                <a:spcPts val="1110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80000</a:t>
            </a:r>
            <a:endParaRPr sz="1000">
              <a:latin typeface="Arial"/>
              <a:cs typeface="Arial"/>
            </a:endParaRPr>
          </a:p>
          <a:p>
            <a:pPr algn="ctr" marL="70485">
              <a:lnSpc>
                <a:spcPts val="1110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60000</a:t>
            </a:r>
            <a:endParaRPr sz="1000">
              <a:latin typeface="Arial"/>
              <a:cs typeface="Arial"/>
            </a:endParaRPr>
          </a:p>
          <a:p>
            <a:pPr algn="ctr" marL="70485">
              <a:lnSpc>
                <a:spcPts val="1110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40000</a:t>
            </a:r>
            <a:endParaRPr sz="1000">
              <a:latin typeface="Arial"/>
              <a:cs typeface="Arial"/>
            </a:endParaRPr>
          </a:p>
          <a:p>
            <a:pPr algn="ctr" marL="70485">
              <a:lnSpc>
                <a:spcPts val="1155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20000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448521" y="3824347"/>
            <a:ext cx="448945" cy="3187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155"/>
              </a:lnSpc>
              <a:spcBef>
                <a:spcPts val="95"/>
              </a:spcBef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140000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55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120000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3785350" y="5005528"/>
            <a:ext cx="4057270" cy="442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934361" y="3938706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0"/>
                </a:moveTo>
                <a:lnTo>
                  <a:pt x="63742" y="0"/>
                </a:lnTo>
                <a:lnTo>
                  <a:pt x="63742" y="63731"/>
                </a:lnTo>
                <a:lnTo>
                  <a:pt x="0" y="63731"/>
                </a:lnTo>
                <a:lnTo>
                  <a:pt x="0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6359644" y="3887059"/>
            <a:ext cx="178053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63575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717074"/>
                </a:solidFill>
                <a:latin typeface="Arial"/>
                <a:cs typeface="Arial"/>
              </a:rPr>
              <a:t>MemoryLimitMB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934361" y="4180390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0"/>
                </a:moveTo>
                <a:lnTo>
                  <a:pt x="63742" y="0"/>
                </a:lnTo>
                <a:lnTo>
                  <a:pt x="63742" y="63731"/>
                </a:lnTo>
                <a:lnTo>
                  <a:pt x="0" y="63731"/>
                </a:lnTo>
                <a:lnTo>
                  <a:pt x="0" y="0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7010931" y="4128744"/>
            <a:ext cx="9702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717074"/>
                </a:solidFill>
                <a:latin typeface="Arial"/>
                <a:cs typeface="Arial"/>
              </a:rPr>
              <a:t>MemoryUsedMB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5698374" y="4397433"/>
            <a:ext cx="4883726" cy="19410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727976" y="4428467"/>
            <a:ext cx="4767580" cy="1826895"/>
          </a:xfrm>
          <a:custGeom>
            <a:avLst/>
            <a:gdLst/>
            <a:ahLst/>
            <a:cxnLst/>
            <a:rect l="l" t="t" r="r" b="b"/>
            <a:pathLst>
              <a:path w="4767580" h="1826895">
                <a:moveTo>
                  <a:pt x="0" y="0"/>
                </a:moveTo>
                <a:lnTo>
                  <a:pt x="4767141" y="0"/>
                </a:lnTo>
                <a:lnTo>
                  <a:pt x="4767141" y="1826582"/>
                </a:lnTo>
                <a:lnTo>
                  <a:pt x="0" y="18265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871870" y="543846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3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9564299" y="5438463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9344012" y="5438463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00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9040599" y="5438463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 h="0">
                <a:moveTo>
                  <a:pt x="0" y="0"/>
                </a:moveTo>
                <a:lnTo>
                  <a:pt x="128845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645743" y="5438463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338172" y="5438463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8034757" y="543846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3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727186" y="5438463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506899" y="5438463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 h="0">
                <a:moveTo>
                  <a:pt x="0" y="0"/>
                </a:moveTo>
                <a:lnTo>
                  <a:pt x="13300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116202" y="543846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2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808630" y="5438463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6501060" y="5438463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347273" y="5438463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50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9256728" y="5297146"/>
            <a:ext cx="831850" cy="0"/>
          </a:xfrm>
          <a:custGeom>
            <a:avLst/>
            <a:gdLst/>
            <a:ahLst/>
            <a:cxnLst/>
            <a:rect l="l" t="t" r="r" b="b"/>
            <a:pathLst>
              <a:path w="831850" h="0">
                <a:moveTo>
                  <a:pt x="0" y="0"/>
                </a:moveTo>
                <a:lnTo>
                  <a:pt x="831272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953314" y="5297146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2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8645743" y="5297146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338172" y="5297146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034757" y="5297146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3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727186" y="5297146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419615" y="5297146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116202" y="5297146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2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6808630" y="5297146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501060" y="5297146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9256728" y="5155829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 h="0">
                <a:moveTo>
                  <a:pt x="0" y="0"/>
                </a:moveTo>
                <a:lnTo>
                  <a:pt x="107234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953314" y="5155829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2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034757" y="5155829"/>
            <a:ext cx="831850" cy="0"/>
          </a:xfrm>
          <a:custGeom>
            <a:avLst/>
            <a:gdLst/>
            <a:ahLst/>
            <a:cxnLst/>
            <a:rect l="l" t="t" r="r" b="b"/>
            <a:pathLst>
              <a:path w="831850" h="0">
                <a:moveTo>
                  <a:pt x="0" y="0"/>
                </a:moveTo>
                <a:lnTo>
                  <a:pt x="83127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727186" y="5155829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419615" y="5155829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 h="0">
                <a:moveTo>
                  <a:pt x="0" y="0"/>
                </a:moveTo>
                <a:lnTo>
                  <a:pt x="22028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6808630" y="5155829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 h="0">
                <a:moveTo>
                  <a:pt x="0" y="0"/>
                </a:moveTo>
                <a:lnTo>
                  <a:pt x="52370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6347273" y="5155829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 h="0">
                <a:moveTo>
                  <a:pt x="0" y="0"/>
                </a:moveTo>
                <a:lnTo>
                  <a:pt x="37407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9256728" y="5014513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 h="0">
                <a:moveTo>
                  <a:pt x="0" y="0"/>
                </a:moveTo>
                <a:lnTo>
                  <a:pt x="107234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953314" y="501451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2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727186" y="5014513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 h="0">
                <a:moveTo>
                  <a:pt x="0" y="0"/>
                </a:moveTo>
                <a:lnTo>
                  <a:pt x="113884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6347273" y="5014513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59" h="0">
                <a:moveTo>
                  <a:pt x="0" y="0"/>
                </a:moveTo>
                <a:lnTo>
                  <a:pt x="129262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9367481" y="4873197"/>
            <a:ext cx="962025" cy="0"/>
          </a:xfrm>
          <a:custGeom>
            <a:avLst/>
            <a:gdLst/>
            <a:ahLst/>
            <a:cxnLst/>
            <a:rect l="l" t="t" r="r" b="b"/>
            <a:pathLst>
              <a:path w="962025" h="0">
                <a:moveTo>
                  <a:pt x="0" y="0"/>
                </a:moveTo>
                <a:lnTo>
                  <a:pt x="96158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9256728" y="4873197"/>
            <a:ext cx="47625" cy="0"/>
          </a:xfrm>
          <a:custGeom>
            <a:avLst/>
            <a:gdLst/>
            <a:ahLst/>
            <a:cxnLst/>
            <a:rect l="l" t="t" r="r" b="b"/>
            <a:pathLst>
              <a:path w="47625" h="0">
                <a:moveTo>
                  <a:pt x="0" y="0"/>
                </a:moveTo>
                <a:lnTo>
                  <a:pt x="47010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953314" y="4873197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2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727186" y="4873197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 h="0">
                <a:moveTo>
                  <a:pt x="0" y="0"/>
                </a:moveTo>
                <a:lnTo>
                  <a:pt x="113884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6347273" y="4873197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59" h="0">
                <a:moveTo>
                  <a:pt x="0" y="0"/>
                </a:moveTo>
                <a:lnTo>
                  <a:pt x="129262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256728" y="4736037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 h="0">
                <a:moveTo>
                  <a:pt x="0" y="0"/>
                </a:moveTo>
                <a:lnTo>
                  <a:pt x="107234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953314" y="4736037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 h="0">
                <a:moveTo>
                  <a:pt x="0" y="0"/>
                </a:moveTo>
                <a:lnTo>
                  <a:pt x="21612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727186" y="4736037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 h="0">
                <a:moveTo>
                  <a:pt x="0" y="0"/>
                </a:moveTo>
                <a:lnTo>
                  <a:pt x="113884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6347273" y="4736037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59" h="0">
                <a:moveTo>
                  <a:pt x="0" y="0"/>
                </a:moveTo>
                <a:lnTo>
                  <a:pt x="129262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347273" y="4594721"/>
            <a:ext cx="3982085" cy="0"/>
          </a:xfrm>
          <a:custGeom>
            <a:avLst/>
            <a:gdLst/>
            <a:ahLst/>
            <a:cxnLst/>
            <a:rect l="l" t="t" r="r" b="b"/>
            <a:pathLst>
              <a:path w="3982084" h="0">
                <a:moveTo>
                  <a:pt x="0" y="0"/>
                </a:moveTo>
                <a:lnTo>
                  <a:pt x="398179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413776" y="5288833"/>
            <a:ext cx="87630" cy="289560"/>
          </a:xfrm>
          <a:custGeom>
            <a:avLst/>
            <a:gdLst/>
            <a:ahLst/>
            <a:cxnLst/>
            <a:rect l="l" t="t" r="r" b="b"/>
            <a:pathLst>
              <a:path w="87629" h="289560">
                <a:moveTo>
                  <a:pt x="87283" y="0"/>
                </a:moveTo>
                <a:lnTo>
                  <a:pt x="0" y="0"/>
                </a:lnTo>
                <a:lnTo>
                  <a:pt x="0" y="289422"/>
                </a:lnTo>
                <a:lnTo>
                  <a:pt x="87283" y="289422"/>
                </a:lnTo>
                <a:lnTo>
                  <a:pt x="87283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6721347" y="5060233"/>
            <a:ext cx="87630" cy="518159"/>
          </a:xfrm>
          <a:custGeom>
            <a:avLst/>
            <a:gdLst/>
            <a:ahLst/>
            <a:cxnLst/>
            <a:rect l="l" t="t" r="r" b="b"/>
            <a:pathLst>
              <a:path w="87629" h="518160">
                <a:moveTo>
                  <a:pt x="87284" y="0"/>
                </a:moveTo>
                <a:lnTo>
                  <a:pt x="0" y="0"/>
                </a:lnTo>
                <a:lnTo>
                  <a:pt x="0" y="518022"/>
                </a:lnTo>
                <a:lnTo>
                  <a:pt x="87284" y="518022"/>
                </a:lnTo>
                <a:lnTo>
                  <a:pt x="87284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7028918" y="5288833"/>
            <a:ext cx="87630" cy="289560"/>
          </a:xfrm>
          <a:custGeom>
            <a:avLst/>
            <a:gdLst/>
            <a:ahLst/>
            <a:cxnLst/>
            <a:rect l="l" t="t" r="r" b="b"/>
            <a:pathLst>
              <a:path w="87629" h="289560">
                <a:moveTo>
                  <a:pt x="87284" y="0"/>
                </a:moveTo>
                <a:lnTo>
                  <a:pt x="0" y="0"/>
                </a:lnTo>
                <a:lnTo>
                  <a:pt x="0" y="289422"/>
                </a:lnTo>
                <a:lnTo>
                  <a:pt x="87284" y="289422"/>
                </a:lnTo>
                <a:lnTo>
                  <a:pt x="87284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7332332" y="5060233"/>
            <a:ext cx="87630" cy="518159"/>
          </a:xfrm>
          <a:custGeom>
            <a:avLst/>
            <a:gdLst/>
            <a:ahLst/>
            <a:cxnLst/>
            <a:rect l="l" t="t" r="r" b="b"/>
            <a:pathLst>
              <a:path w="87629" h="518160">
                <a:moveTo>
                  <a:pt x="87283" y="0"/>
                </a:moveTo>
                <a:lnTo>
                  <a:pt x="0" y="0"/>
                </a:lnTo>
                <a:lnTo>
                  <a:pt x="0" y="518022"/>
                </a:lnTo>
                <a:lnTo>
                  <a:pt x="87283" y="518022"/>
                </a:lnTo>
                <a:lnTo>
                  <a:pt x="87283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7639903" y="4657065"/>
            <a:ext cx="87630" cy="921385"/>
          </a:xfrm>
          <a:custGeom>
            <a:avLst/>
            <a:gdLst/>
            <a:ahLst/>
            <a:cxnLst/>
            <a:rect l="l" t="t" r="r" b="b"/>
            <a:pathLst>
              <a:path w="87629" h="921385">
                <a:moveTo>
                  <a:pt x="87283" y="0"/>
                </a:moveTo>
                <a:lnTo>
                  <a:pt x="0" y="0"/>
                </a:lnTo>
                <a:lnTo>
                  <a:pt x="0" y="921190"/>
                </a:lnTo>
                <a:lnTo>
                  <a:pt x="87283" y="921190"/>
                </a:lnTo>
                <a:lnTo>
                  <a:pt x="87283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7947474" y="5060233"/>
            <a:ext cx="87630" cy="518159"/>
          </a:xfrm>
          <a:custGeom>
            <a:avLst/>
            <a:gdLst/>
            <a:ahLst/>
            <a:cxnLst/>
            <a:rect l="l" t="t" r="r" b="b"/>
            <a:pathLst>
              <a:path w="87629" h="518160">
                <a:moveTo>
                  <a:pt x="87283" y="0"/>
                </a:moveTo>
                <a:lnTo>
                  <a:pt x="0" y="0"/>
                </a:lnTo>
                <a:lnTo>
                  <a:pt x="0" y="518022"/>
                </a:lnTo>
                <a:lnTo>
                  <a:pt x="87283" y="518022"/>
                </a:lnTo>
                <a:lnTo>
                  <a:pt x="87283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8250888" y="5288833"/>
            <a:ext cx="87630" cy="289560"/>
          </a:xfrm>
          <a:custGeom>
            <a:avLst/>
            <a:gdLst/>
            <a:ahLst/>
            <a:cxnLst/>
            <a:rect l="l" t="t" r="r" b="b"/>
            <a:pathLst>
              <a:path w="87629" h="289560">
                <a:moveTo>
                  <a:pt x="87283" y="0"/>
                </a:moveTo>
                <a:lnTo>
                  <a:pt x="0" y="0"/>
                </a:lnTo>
                <a:lnTo>
                  <a:pt x="0" y="289422"/>
                </a:lnTo>
                <a:lnTo>
                  <a:pt x="87283" y="289422"/>
                </a:lnTo>
                <a:lnTo>
                  <a:pt x="87283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558459" y="5288833"/>
            <a:ext cx="87630" cy="289560"/>
          </a:xfrm>
          <a:custGeom>
            <a:avLst/>
            <a:gdLst/>
            <a:ahLst/>
            <a:cxnLst/>
            <a:rect l="l" t="t" r="r" b="b"/>
            <a:pathLst>
              <a:path w="87629" h="289560">
                <a:moveTo>
                  <a:pt x="87283" y="0"/>
                </a:moveTo>
                <a:lnTo>
                  <a:pt x="0" y="0"/>
                </a:lnTo>
                <a:lnTo>
                  <a:pt x="0" y="289422"/>
                </a:lnTo>
                <a:lnTo>
                  <a:pt x="87283" y="289422"/>
                </a:lnTo>
                <a:lnTo>
                  <a:pt x="87283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866030" y="4657065"/>
            <a:ext cx="87630" cy="921385"/>
          </a:xfrm>
          <a:custGeom>
            <a:avLst/>
            <a:gdLst/>
            <a:ahLst/>
            <a:cxnLst/>
            <a:rect l="l" t="t" r="r" b="b"/>
            <a:pathLst>
              <a:path w="87629" h="921385">
                <a:moveTo>
                  <a:pt x="87283" y="0"/>
                </a:moveTo>
                <a:lnTo>
                  <a:pt x="0" y="0"/>
                </a:lnTo>
                <a:lnTo>
                  <a:pt x="0" y="921190"/>
                </a:lnTo>
                <a:lnTo>
                  <a:pt x="87283" y="921190"/>
                </a:lnTo>
                <a:lnTo>
                  <a:pt x="87283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169444" y="4657065"/>
            <a:ext cx="87630" cy="921385"/>
          </a:xfrm>
          <a:custGeom>
            <a:avLst/>
            <a:gdLst/>
            <a:ahLst/>
            <a:cxnLst/>
            <a:rect l="l" t="t" r="r" b="b"/>
            <a:pathLst>
              <a:path w="87629" h="921385">
                <a:moveTo>
                  <a:pt x="87284" y="0"/>
                </a:moveTo>
                <a:lnTo>
                  <a:pt x="0" y="0"/>
                </a:lnTo>
                <a:lnTo>
                  <a:pt x="0" y="921190"/>
                </a:lnTo>
                <a:lnTo>
                  <a:pt x="87284" y="921190"/>
                </a:lnTo>
                <a:lnTo>
                  <a:pt x="87284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0088001" y="5288833"/>
            <a:ext cx="87630" cy="289560"/>
          </a:xfrm>
          <a:custGeom>
            <a:avLst/>
            <a:gdLst/>
            <a:ahLst/>
            <a:cxnLst/>
            <a:rect l="l" t="t" r="r" b="b"/>
            <a:pathLst>
              <a:path w="87629" h="289560">
                <a:moveTo>
                  <a:pt x="87284" y="0"/>
                </a:moveTo>
                <a:lnTo>
                  <a:pt x="0" y="0"/>
                </a:lnTo>
                <a:lnTo>
                  <a:pt x="0" y="289422"/>
                </a:lnTo>
                <a:lnTo>
                  <a:pt x="87284" y="289422"/>
                </a:lnTo>
                <a:lnTo>
                  <a:pt x="87284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6501060" y="5484183"/>
            <a:ext cx="87630" cy="94615"/>
          </a:xfrm>
          <a:custGeom>
            <a:avLst/>
            <a:gdLst/>
            <a:ahLst/>
            <a:cxnLst/>
            <a:rect l="l" t="t" r="r" b="b"/>
            <a:pathLst>
              <a:path w="87629" h="94614">
                <a:moveTo>
                  <a:pt x="87283" y="0"/>
                </a:moveTo>
                <a:lnTo>
                  <a:pt x="0" y="0"/>
                </a:lnTo>
                <a:lnTo>
                  <a:pt x="0" y="94072"/>
                </a:lnTo>
                <a:lnTo>
                  <a:pt x="87283" y="94072"/>
                </a:lnTo>
                <a:lnTo>
                  <a:pt x="87283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808630" y="5554079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 h="0">
                <a:moveTo>
                  <a:pt x="0" y="0"/>
                </a:moveTo>
                <a:lnTo>
                  <a:pt x="87283" y="0"/>
                </a:lnTo>
              </a:path>
            </a:pathLst>
          </a:custGeom>
          <a:ln w="48353">
            <a:solidFill>
              <a:srgbClr val="3C7E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7116202" y="5564470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 h="0">
                <a:moveTo>
                  <a:pt x="0" y="0"/>
                </a:moveTo>
                <a:lnTo>
                  <a:pt x="87283" y="0"/>
                </a:lnTo>
              </a:path>
            </a:pathLst>
          </a:custGeom>
          <a:ln w="27571">
            <a:solidFill>
              <a:srgbClr val="3C7E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419615" y="5421836"/>
            <a:ext cx="87630" cy="156845"/>
          </a:xfrm>
          <a:custGeom>
            <a:avLst/>
            <a:gdLst/>
            <a:ahLst/>
            <a:cxnLst/>
            <a:rect l="l" t="t" r="r" b="b"/>
            <a:pathLst>
              <a:path w="87629" h="156845">
                <a:moveTo>
                  <a:pt x="87284" y="0"/>
                </a:moveTo>
                <a:lnTo>
                  <a:pt x="0" y="0"/>
                </a:lnTo>
                <a:lnTo>
                  <a:pt x="0" y="156419"/>
                </a:lnTo>
                <a:lnTo>
                  <a:pt x="87284" y="156419"/>
                </a:lnTo>
                <a:lnTo>
                  <a:pt x="87284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727186" y="5463401"/>
            <a:ext cx="87630" cy="114935"/>
          </a:xfrm>
          <a:custGeom>
            <a:avLst/>
            <a:gdLst/>
            <a:ahLst/>
            <a:cxnLst/>
            <a:rect l="l" t="t" r="r" b="b"/>
            <a:pathLst>
              <a:path w="87629" h="114935">
                <a:moveTo>
                  <a:pt x="87284" y="0"/>
                </a:moveTo>
                <a:lnTo>
                  <a:pt x="0" y="0"/>
                </a:lnTo>
                <a:lnTo>
                  <a:pt x="0" y="114854"/>
                </a:lnTo>
                <a:lnTo>
                  <a:pt x="87284" y="114854"/>
                </a:lnTo>
                <a:lnTo>
                  <a:pt x="87284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034757" y="5484183"/>
            <a:ext cx="87630" cy="94615"/>
          </a:xfrm>
          <a:custGeom>
            <a:avLst/>
            <a:gdLst/>
            <a:ahLst/>
            <a:cxnLst/>
            <a:rect l="l" t="t" r="r" b="b"/>
            <a:pathLst>
              <a:path w="87629" h="94614">
                <a:moveTo>
                  <a:pt x="87283" y="0"/>
                </a:moveTo>
                <a:lnTo>
                  <a:pt x="0" y="0"/>
                </a:lnTo>
                <a:lnTo>
                  <a:pt x="0" y="94072"/>
                </a:lnTo>
                <a:lnTo>
                  <a:pt x="87283" y="94072"/>
                </a:lnTo>
                <a:lnTo>
                  <a:pt x="87283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338172" y="5475870"/>
            <a:ext cx="87630" cy="102870"/>
          </a:xfrm>
          <a:custGeom>
            <a:avLst/>
            <a:gdLst/>
            <a:ahLst/>
            <a:cxnLst/>
            <a:rect l="l" t="t" r="r" b="b"/>
            <a:pathLst>
              <a:path w="87629" h="102870">
                <a:moveTo>
                  <a:pt x="87284" y="0"/>
                </a:moveTo>
                <a:lnTo>
                  <a:pt x="0" y="0"/>
                </a:lnTo>
                <a:lnTo>
                  <a:pt x="0" y="102386"/>
                </a:lnTo>
                <a:lnTo>
                  <a:pt x="87284" y="102386"/>
                </a:lnTo>
                <a:lnTo>
                  <a:pt x="87284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645743" y="5552001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 h="0">
                <a:moveTo>
                  <a:pt x="0" y="0"/>
                </a:moveTo>
                <a:lnTo>
                  <a:pt x="87284" y="0"/>
                </a:lnTo>
              </a:path>
            </a:pathLst>
          </a:custGeom>
          <a:ln w="52509">
            <a:solidFill>
              <a:srgbClr val="3C7E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953314" y="5309614"/>
            <a:ext cx="87630" cy="269240"/>
          </a:xfrm>
          <a:custGeom>
            <a:avLst/>
            <a:gdLst/>
            <a:ahLst/>
            <a:cxnLst/>
            <a:rect l="l" t="t" r="r" b="b"/>
            <a:pathLst>
              <a:path w="87629" h="269239">
                <a:moveTo>
                  <a:pt x="87284" y="0"/>
                </a:moveTo>
                <a:lnTo>
                  <a:pt x="0" y="0"/>
                </a:lnTo>
                <a:lnTo>
                  <a:pt x="0" y="268641"/>
                </a:lnTo>
                <a:lnTo>
                  <a:pt x="87284" y="268641"/>
                </a:lnTo>
                <a:lnTo>
                  <a:pt x="87284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9564299" y="556031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 h="0">
                <a:moveTo>
                  <a:pt x="0" y="0"/>
                </a:moveTo>
                <a:lnTo>
                  <a:pt x="87283" y="0"/>
                </a:lnTo>
              </a:path>
            </a:pathLst>
          </a:custGeom>
          <a:ln w="35885">
            <a:solidFill>
              <a:srgbClr val="3C7E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9871870" y="556031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 h="0">
                <a:moveTo>
                  <a:pt x="0" y="0"/>
                </a:moveTo>
                <a:lnTo>
                  <a:pt x="87283" y="0"/>
                </a:lnTo>
              </a:path>
            </a:pathLst>
          </a:custGeom>
          <a:ln w="35885">
            <a:solidFill>
              <a:srgbClr val="3C7E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0175285" y="5475870"/>
            <a:ext cx="87630" cy="102870"/>
          </a:xfrm>
          <a:custGeom>
            <a:avLst/>
            <a:gdLst/>
            <a:ahLst/>
            <a:cxnLst/>
            <a:rect l="l" t="t" r="r" b="b"/>
            <a:pathLst>
              <a:path w="87629" h="102870">
                <a:moveTo>
                  <a:pt x="87283" y="0"/>
                </a:moveTo>
                <a:lnTo>
                  <a:pt x="0" y="0"/>
                </a:lnTo>
                <a:lnTo>
                  <a:pt x="0" y="102386"/>
                </a:lnTo>
                <a:lnTo>
                  <a:pt x="87283" y="102386"/>
                </a:lnTo>
                <a:lnTo>
                  <a:pt x="87283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6349236" y="4593366"/>
            <a:ext cx="0" cy="985519"/>
          </a:xfrm>
          <a:custGeom>
            <a:avLst/>
            <a:gdLst/>
            <a:ahLst/>
            <a:cxnLst/>
            <a:rect l="l" t="t" r="r" b="b"/>
            <a:pathLst>
              <a:path w="0" h="985520">
                <a:moveTo>
                  <a:pt x="0" y="984889"/>
                </a:moveTo>
                <a:lnTo>
                  <a:pt x="1" y="0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309866" y="557825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6309866" y="5438463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6309866" y="529714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6309866" y="515582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6309866" y="5014513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6309866" y="4873197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6309866" y="4736037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6309866" y="4594721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 h="0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6349236" y="5578256"/>
            <a:ext cx="3981450" cy="0"/>
          </a:xfrm>
          <a:custGeom>
            <a:avLst/>
            <a:gdLst/>
            <a:ahLst/>
            <a:cxnLst/>
            <a:rect l="l" t="t" r="r" b="b"/>
            <a:pathLst>
              <a:path w="3981450" h="0">
                <a:moveTo>
                  <a:pt x="0" y="0"/>
                </a:moveTo>
                <a:lnTo>
                  <a:pt x="398095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6347273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6654844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6962415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269986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573401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7880972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8188542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8491956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8799527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107098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410513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9718085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0025654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0329070" y="5579779"/>
            <a:ext cx="0" cy="36830"/>
          </a:xfrm>
          <a:custGeom>
            <a:avLst/>
            <a:gdLst/>
            <a:ahLst/>
            <a:cxnLst/>
            <a:rect l="l" t="t" r="r" b="b"/>
            <a:pathLst>
              <a:path w="0"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 txBox="1"/>
          <p:nvPr/>
        </p:nvSpPr>
        <p:spPr>
          <a:xfrm>
            <a:off x="5804085" y="4926655"/>
            <a:ext cx="448945" cy="740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155"/>
              </a:lnSpc>
              <a:spcBef>
                <a:spcPts val="95"/>
              </a:spcBef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200000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10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150000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10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100000</a:t>
            </a:r>
            <a:endParaRPr sz="1000">
              <a:latin typeface="Arial"/>
              <a:cs typeface="Arial"/>
            </a:endParaRPr>
          </a:p>
          <a:p>
            <a:pPr algn="ctr" marL="70485">
              <a:lnSpc>
                <a:spcPts val="1110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50000</a:t>
            </a:r>
            <a:endParaRPr sz="1000">
              <a:latin typeface="Arial"/>
              <a:cs typeface="Arial"/>
            </a:endParaRPr>
          </a:p>
          <a:p>
            <a:pPr algn="r" marR="5080">
              <a:lnSpc>
                <a:spcPts val="1155"/>
              </a:lnSpc>
            </a:pPr>
            <a:r>
              <a:rPr dirty="0" sz="1000" spc="-5">
                <a:solidFill>
                  <a:srgbClr val="717074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5703584" y="4504559"/>
            <a:ext cx="656590" cy="459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3030">
              <a:lnSpc>
                <a:spcPts val="1155"/>
              </a:lnSpc>
              <a:spcBef>
                <a:spcPts val="95"/>
              </a:spcBef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350000</a:t>
            </a:r>
            <a:endParaRPr sz="1000">
              <a:latin typeface="Arial"/>
              <a:cs typeface="Arial"/>
            </a:endParaRPr>
          </a:p>
          <a:p>
            <a:pPr marL="113030">
              <a:lnSpc>
                <a:spcPts val="1110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300000</a:t>
            </a:r>
            <a:endParaRPr sz="1000">
              <a:latin typeface="Arial"/>
              <a:cs typeface="Arial"/>
            </a:endParaRPr>
          </a:p>
          <a:p>
            <a:pPr marL="113030">
              <a:lnSpc>
                <a:spcPts val="1155"/>
              </a:lnSpc>
            </a:pPr>
            <a:r>
              <a:rPr dirty="0" sz="1000" spc="-10">
                <a:solidFill>
                  <a:srgbClr val="717074"/>
                </a:solidFill>
                <a:latin typeface="Arial"/>
                <a:cs typeface="Arial"/>
              </a:rPr>
              <a:t>250000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6140914" y="5685741"/>
            <a:ext cx="4057271" cy="4423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303739" y="4618920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0"/>
                </a:moveTo>
                <a:lnTo>
                  <a:pt x="63742" y="0"/>
                </a:lnTo>
                <a:lnTo>
                  <a:pt x="63742" y="63729"/>
                </a:lnTo>
                <a:lnTo>
                  <a:pt x="0" y="63729"/>
                </a:lnTo>
                <a:lnTo>
                  <a:pt x="0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 txBox="1"/>
          <p:nvPr/>
        </p:nvSpPr>
        <p:spPr>
          <a:xfrm>
            <a:off x="9380310" y="4567273"/>
            <a:ext cx="92836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717074"/>
                </a:solidFill>
                <a:latin typeface="Arial"/>
                <a:cs typeface="Arial"/>
              </a:rPr>
              <a:t>StorageLimitMB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9303739" y="4860603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0"/>
                </a:moveTo>
                <a:lnTo>
                  <a:pt x="63742" y="0"/>
                </a:lnTo>
                <a:lnTo>
                  <a:pt x="63742" y="63729"/>
                </a:lnTo>
                <a:lnTo>
                  <a:pt x="0" y="63729"/>
                </a:lnTo>
                <a:lnTo>
                  <a:pt x="0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 txBox="1"/>
          <p:nvPr/>
        </p:nvSpPr>
        <p:spPr>
          <a:xfrm>
            <a:off x="9380311" y="4808956"/>
            <a:ext cx="9563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717074"/>
                </a:solidFill>
                <a:latin typeface="Arial"/>
                <a:cs typeface="Arial"/>
              </a:rPr>
              <a:t>StorageUsedMB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1846436" y="1546252"/>
            <a:ext cx="8369300" cy="1483995"/>
          </a:xfrm>
          <a:custGeom>
            <a:avLst/>
            <a:gdLst/>
            <a:ahLst/>
            <a:cxnLst/>
            <a:rect l="l" t="t" r="r" b="b"/>
            <a:pathLst>
              <a:path w="8369300" h="1483995">
                <a:moveTo>
                  <a:pt x="8121304" y="0"/>
                </a:moveTo>
                <a:lnTo>
                  <a:pt x="247362" y="0"/>
                </a:lnTo>
                <a:lnTo>
                  <a:pt x="197510" y="5024"/>
                </a:lnTo>
                <a:lnTo>
                  <a:pt x="151077" y="19435"/>
                </a:lnTo>
                <a:lnTo>
                  <a:pt x="109059" y="42237"/>
                </a:lnTo>
                <a:lnTo>
                  <a:pt x="72450" y="72437"/>
                </a:lnTo>
                <a:lnTo>
                  <a:pt x="42245" y="109039"/>
                </a:lnTo>
                <a:lnTo>
                  <a:pt x="19438" y="151049"/>
                </a:lnTo>
                <a:lnTo>
                  <a:pt x="5025" y="197473"/>
                </a:lnTo>
                <a:lnTo>
                  <a:pt x="0" y="247315"/>
                </a:lnTo>
                <a:lnTo>
                  <a:pt x="0" y="1236554"/>
                </a:lnTo>
                <a:lnTo>
                  <a:pt x="5025" y="1286397"/>
                </a:lnTo>
                <a:lnTo>
                  <a:pt x="19438" y="1332820"/>
                </a:lnTo>
                <a:lnTo>
                  <a:pt x="42245" y="1374831"/>
                </a:lnTo>
                <a:lnTo>
                  <a:pt x="72450" y="1411433"/>
                </a:lnTo>
                <a:lnTo>
                  <a:pt x="109059" y="1441632"/>
                </a:lnTo>
                <a:lnTo>
                  <a:pt x="151077" y="1464435"/>
                </a:lnTo>
                <a:lnTo>
                  <a:pt x="197510" y="1478845"/>
                </a:lnTo>
                <a:lnTo>
                  <a:pt x="247362" y="1483870"/>
                </a:lnTo>
                <a:lnTo>
                  <a:pt x="8121304" y="1483870"/>
                </a:lnTo>
                <a:lnTo>
                  <a:pt x="8171156" y="1478845"/>
                </a:lnTo>
                <a:lnTo>
                  <a:pt x="8217589" y="1464435"/>
                </a:lnTo>
                <a:lnTo>
                  <a:pt x="8259607" y="1441632"/>
                </a:lnTo>
                <a:lnTo>
                  <a:pt x="8296216" y="1411433"/>
                </a:lnTo>
                <a:lnTo>
                  <a:pt x="8326421" y="1374831"/>
                </a:lnTo>
                <a:lnTo>
                  <a:pt x="8349228" y="1332820"/>
                </a:lnTo>
                <a:lnTo>
                  <a:pt x="8363642" y="1286397"/>
                </a:lnTo>
                <a:lnTo>
                  <a:pt x="8368667" y="1236554"/>
                </a:lnTo>
                <a:lnTo>
                  <a:pt x="8368667" y="247315"/>
                </a:lnTo>
                <a:lnTo>
                  <a:pt x="8363642" y="197473"/>
                </a:lnTo>
                <a:lnTo>
                  <a:pt x="8349228" y="151049"/>
                </a:lnTo>
                <a:lnTo>
                  <a:pt x="8326421" y="109039"/>
                </a:lnTo>
                <a:lnTo>
                  <a:pt x="8296216" y="72437"/>
                </a:lnTo>
                <a:lnTo>
                  <a:pt x="8259607" y="42237"/>
                </a:lnTo>
                <a:lnTo>
                  <a:pt x="8217589" y="19435"/>
                </a:lnTo>
                <a:lnTo>
                  <a:pt x="8171156" y="5024"/>
                </a:lnTo>
                <a:lnTo>
                  <a:pt x="8121304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 txBox="1"/>
          <p:nvPr/>
        </p:nvSpPr>
        <p:spPr>
          <a:xfrm>
            <a:off x="1951567" y="865996"/>
            <a:ext cx="7633334" cy="2078989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40665" marR="5080" indent="-227965">
              <a:lnSpc>
                <a:spcPts val="2100"/>
              </a:lnSpc>
              <a:spcBef>
                <a:spcPts val="215"/>
              </a:spcBef>
              <a:buClr>
                <a:srgbClr val="00709E"/>
              </a:buClr>
              <a:buSzPct val="113888"/>
              <a:buChar char="•"/>
              <a:tabLst>
                <a:tab pos="245745" algn="l"/>
                <a:tab pos="246379" algn="l"/>
              </a:tabLst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Monitor Organization vDCs in a specific Provider vDC for opportunities to  upgrade them to higher service level</a:t>
            </a:r>
            <a:endParaRPr sz="1800">
              <a:latin typeface="Arial"/>
              <a:cs typeface="Arial"/>
            </a:endParaRPr>
          </a:p>
          <a:p>
            <a:pPr marL="609600">
              <a:lnSpc>
                <a:spcPct val="100000"/>
              </a:lnSpc>
              <a:spcBef>
                <a:spcPts val="1740"/>
              </a:spcBef>
            </a:pPr>
            <a:r>
              <a:rPr dirty="0" sz="1600" spc="-150">
                <a:solidFill>
                  <a:srgbClr val="333333"/>
                </a:solidFill>
                <a:latin typeface="Consolas"/>
                <a:cs typeface="Consolas"/>
              </a:rPr>
              <a:t>Get-­‐OrgvDC </a:t>
            </a:r>
            <a:r>
              <a:rPr dirty="0" sz="1600" spc="-100">
                <a:solidFill>
                  <a:srgbClr val="333333"/>
                </a:solidFill>
                <a:latin typeface="Consolas"/>
                <a:cs typeface="Consolas"/>
              </a:rPr>
              <a:t>-­‐ProviderVdcName</a:t>
            </a:r>
            <a:r>
              <a:rPr dirty="0" sz="1600" spc="15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"Development"`</a:t>
            </a:r>
            <a:endParaRPr sz="1600">
              <a:latin typeface="Consolas"/>
              <a:cs typeface="Consolas"/>
            </a:endParaRPr>
          </a:p>
          <a:p>
            <a:pPr marL="609600" marR="988060">
              <a:lnSpc>
                <a:spcPct val="114399"/>
              </a:lnSpc>
              <a:spcBef>
                <a:spcPts val="800"/>
              </a:spcBef>
            </a:pP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| Select Name, CpuLimitGhz, CpuUsedGhz, MemoryLimitMB,  MemoryUsedMB, StorageLimitMB,</a:t>
            </a:r>
            <a:r>
              <a:rPr dirty="0" sz="1600" spc="55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StorageUsedMB</a:t>
            </a:r>
            <a:endParaRPr sz="1600">
              <a:latin typeface="Consolas"/>
              <a:cs typeface="Consolas"/>
            </a:endParaRPr>
          </a:p>
          <a:p>
            <a:pPr marL="609600">
              <a:lnSpc>
                <a:spcPct val="100000"/>
              </a:lnSpc>
              <a:spcBef>
                <a:spcPts val="1075"/>
              </a:spcBef>
            </a:pP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| </a:t>
            </a:r>
            <a:r>
              <a:rPr dirty="0" sz="1600" spc="-150">
                <a:solidFill>
                  <a:srgbClr val="333333"/>
                </a:solidFill>
                <a:latin typeface="Consolas"/>
                <a:cs typeface="Consolas"/>
              </a:rPr>
              <a:t>Export-­‐Xls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Development_Threshold.xls</a:t>
            </a:r>
            <a:r>
              <a:rPr dirty="0" sz="1600" spc="175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…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548670"/>
            <a:ext cx="5244465" cy="1020444"/>
          </a:xfrm>
          <a:prstGeom prst="rect"/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3600" spc="-10"/>
              <a:t>Demo</a:t>
            </a:r>
            <a:endParaRPr sz="3600"/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000" spc="-5" b="0" i="1">
                <a:solidFill>
                  <a:srgbClr val="717074"/>
                </a:solidFill>
                <a:latin typeface="Arial"/>
                <a:cs typeface="Arial"/>
              </a:rPr>
              <a:t>How to draw out your complete</a:t>
            </a:r>
            <a:r>
              <a:rPr dirty="0" sz="2000" b="0" i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 b="0" i="1">
                <a:solidFill>
                  <a:srgbClr val="717074"/>
                </a:solidFill>
                <a:latin typeface="Arial"/>
                <a:cs typeface="Arial"/>
              </a:rPr>
              <a:t>environment…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40001"/>
            <a:ext cx="5304155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5"/>
              <a:t>PowerCLI -</a:t>
            </a:r>
            <a:r>
              <a:rPr dirty="0" sz="3600" spc="-95"/>
              <a:t> </a:t>
            </a:r>
            <a:r>
              <a:rPr dirty="0" sz="3600" spc="-5"/>
              <a:t>Provisioning</a:t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0848" y="1857696"/>
            <a:ext cx="8369300" cy="608965"/>
          </a:xfrm>
          <a:custGeom>
            <a:avLst/>
            <a:gdLst/>
            <a:ahLst/>
            <a:cxnLst/>
            <a:rect l="l" t="t" r="r" b="b"/>
            <a:pathLst>
              <a:path w="8369300" h="608964">
                <a:moveTo>
                  <a:pt x="8267170" y="0"/>
                </a:moveTo>
                <a:lnTo>
                  <a:pt x="101498" y="0"/>
                </a:lnTo>
                <a:lnTo>
                  <a:pt x="61990" y="7974"/>
                </a:lnTo>
                <a:lnTo>
                  <a:pt x="29728" y="29722"/>
                </a:lnTo>
                <a:lnTo>
                  <a:pt x="7976" y="61978"/>
                </a:lnTo>
                <a:lnTo>
                  <a:pt x="0" y="101478"/>
                </a:lnTo>
                <a:lnTo>
                  <a:pt x="0" y="507382"/>
                </a:lnTo>
                <a:lnTo>
                  <a:pt x="7976" y="546882"/>
                </a:lnTo>
                <a:lnTo>
                  <a:pt x="29728" y="579138"/>
                </a:lnTo>
                <a:lnTo>
                  <a:pt x="61990" y="600886"/>
                </a:lnTo>
                <a:lnTo>
                  <a:pt x="101498" y="608860"/>
                </a:lnTo>
                <a:lnTo>
                  <a:pt x="8267170" y="608860"/>
                </a:lnTo>
                <a:lnTo>
                  <a:pt x="8306678" y="600886"/>
                </a:lnTo>
                <a:lnTo>
                  <a:pt x="8338940" y="579138"/>
                </a:lnTo>
                <a:lnTo>
                  <a:pt x="8360692" y="546882"/>
                </a:lnTo>
                <a:lnTo>
                  <a:pt x="8368668" y="507382"/>
                </a:lnTo>
                <a:lnTo>
                  <a:pt x="8368668" y="101478"/>
                </a:lnTo>
                <a:lnTo>
                  <a:pt x="8360692" y="61978"/>
                </a:lnTo>
                <a:lnTo>
                  <a:pt x="8338940" y="29722"/>
                </a:lnTo>
                <a:lnTo>
                  <a:pt x="8306678" y="7974"/>
                </a:lnTo>
                <a:lnTo>
                  <a:pt x="8267170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23666" y="5426826"/>
            <a:ext cx="8413115" cy="732790"/>
          </a:xfrm>
          <a:custGeom>
            <a:avLst/>
            <a:gdLst/>
            <a:ahLst/>
            <a:cxnLst/>
            <a:rect l="l" t="t" r="r" b="b"/>
            <a:pathLst>
              <a:path w="8413115" h="732789">
                <a:moveTo>
                  <a:pt x="8290957" y="0"/>
                </a:moveTo>
                <a:lnTo>
                  <a:pt x="122115" y="0"/>
                </a:lnTo>
                <a:lnTo>
                  <a:pt x="74582" y="9594"/>
                </a:lnTo>
                <a:lnTo>
                  <a:pt x="35767" y="35759"/>
                </a:lnTo>
                <a:lnTo>
                  <a:pt x="9596" y="74567"/>
                </a:lnTo>
                <a:lnTo>
                  <a:pt x="0" y="122091"/>
                </a:lnTo>
                <a:lnTo>
                  <a:pt x="0" y="610443"/>
                </a:lnTo>
                <a:lnTo>
                  <a:pt x="9596" y="657967"/>
                </a:lnTo>
                <a:lnTo>
                  <a:pt x="35767" y="696775"/>
                </a:lnTo>
                <a:lnTo>
                  <a:pt x="74582" y="722940"/>
                </a:lnTo>
                <a:lnTo>
                  <a:pt x="122115" y="732535"/>
                </a:lnTo>
                <a:lnTo>
                  <a:pt x="8290957" y="732535"/>
                </a:lnTo>
                <a:lnTo>
                  <a:pt x="8338490" y="722940"/>
                </a:lnTo>
                <a:lnTo>
                  <a:pt x="8377306" y="696775"/>
                </a:lnTo>
                <a:lnTo>
                  <a:pt x="8403476" y="657967"/>
                </a:lnTo>
                <a:lnTo>
                  <a:pt x="8413073" y="610443"/>
                </a:lnTo>
                <a:lnTo>
                  <a:pt x="8413073" y="122091"/>
                </a:lnTo>
                <a:lnTo>
                  <a:pt x="8403476" y="74567"/>
                </a:lnTo>
                <a:lnTo>
                  <a:pt x="8377306" y="35759"/>
                </a:lnTo>
                <a:lnTo>
                  <a:pt x="8338490" y="9594"/>
                </a:lnTo>
                <a:lnTo>
                  <a:pt x="8290957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95121" y="4247158"/>
            <a:ext cx="8413115" cy="732790"/>
          </a:xfrm>
          <a:custGeom>
            <a:avLst/>
            <a:gdLst/>
            <a:ahLst/>
            <a:cxnLst/>
            <a:rect l="l" t="t" r="r" b="b"/>
            <a:pathLst>
              <a:path w="8413115" h="732789">
                <a:moveTo>
                  <a:pt x="8290957" y="0"/>
                </a:moveTo>
                <a:lnTo>
                  <a:pt x="122114" y="0"/>
                </a:lnTo>
                <a:lnTo>
                  <a:pt x="74581" y="9594"/>
                </a:lnTo>
                <a:lnTo>
                  <a:pt x="35766" y="35759"/>
                </a:lnTo>
                <a:lnTo>
                  <a:pt x="9596" y="74567"/>
                </a:lnTo>
                <a:lnTo>
                  <a:pt x="0" y="122091"/>
                </a:lnTo>
                <a:lnTo>
                  <a:pt x="0" y="610444"/>
                </a:lnTo>
                <a:lnTo>
                  <a:pt x="9596" y="657968"/>
                </a:lnTo>
                <a:lnTo>
                  <a:pt x="35766" y="696776"/>
                </a:lnTo>
                <a:lnTo>
                  <a:pt x="74581" y="722941"/>
                </a:lnTo>
                <a:lnTo>
                  <a:pt x="122114" y="732536"/>
                </a:lnTo>
                <a:lnTo>
                  <a:pt x="8290957" y="732536"/>
                </a:lnTo>
                <a:lnTo>
                  <a:pt x="8338489" y="722941"/>
                </a:lnTo>
                <a:lnTo>
                  <a:pt x="8377305" y="696776"/>
                </a:lnTo>
                <a:lnTo>
                  <a:pt x="8403475" y="657968"/>
                </a:lnTo>
                <a:lnTo>
                  <a:pt x="8413071" y="610444"/>
                </a:lnTo>
                <a:lnTo>
                  <a:pt x="8413071" y="122091"/>
                </a:lnTo>
                <a:lnTo>
                  <a:pt x="8403475" y="74567"/>
                </a:lnTo>
                <a:lnTo>
                  <a:pt x="8377305" y="35759"/>
                </a:lnTo>
                <a:lnTo>
                  <a:pt x="8338489" y="9594"/>
                </a:lnTo>
                <a:lnTo>
                  <a:pt x="8290957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7957" y="58464"/>
            <a:ext cx="41306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 -</a:t>
            </a:r>
            <a:r>
              <a:rPr dirty="0" spc="-85"/>
              <a:t> </a:t>
            </a:r>
            <a:r>
              <a:rPr dirty="0" spc="-5"/>
              <a:t>Provisioning</a:t>
            </a:r>
          </a:p>
        </p:txBody>
      </p:sp>
      <p:sp>
        <p:nvSpPr>
          <p:cNvPr id="6" name="object 6"/>
          <p:cNvSpPr/>
          <p:nvPr/>
        </p:nvSpPr>
        <p:spPr>
          <a:xfrm>
            <a:off x="1895121" y="3038949"/>
            <a:ext cx="8413115" cy="732790"/>
          </a:xfrm>
          <a:custGeom>
            <a:avLst/>
            <a:gdLst/>
            <a:ahLst/>
            <a:cxnLst/>
            <a:rect l="l" t="t" r="r" b="b"/>
            <a:pathLst>
              <a:path w="8413115" h="732789">
                <a:moveTo>
                  <a:pt x="8290957" y="0"/>
                </a:moveTo>
                <a:lnTo>
                  <a:pt x="122114" y="0"/>
                </a:lnTo>
                <a:lnTo>
                  <a:pt x="74581" y="9594"/>
                </a:lnTo>
                <a:lnTo>
                  <a:pt x="35766" y="35759"/>
                </a:lnTo>
                <a:lnTo>
                  <a:pt x="9596" y="74567"/>
                </a:lnTo>
                <a:lnTo>
                  <a:pt x="0" y="122091"/>
                </a:lnTo>
                <a:lnTo>
                  <a:pt x="0" y="610444"/>
                </a:lnTo>
                <a:lnTo>
                  <a:pt x="9596" y="657968"/>
                </a:lnTo>
                <a:lnTo>
                  <a:pt x="35766" y="696776"/>
                </a:lnTo>
                <a:lnTo>
                  <a:pt x="74581" y="722941"/>
                </a:lnTo>
                <a:lnTo>
                  <a:pt x="122114" y="732536"/>
                </a:lnTo>
                <a:lnTo>
                  <a:pt x="8290957" y="732536"/>
                </a:lnTo>
                <a:lnTo>
                  <a:pt x="8338489" y="722941"/>
                </a:lnTo>
                <a:lnTo>
                  <a:pt x="8377305" y="696776"/>
                </a:lnTo>
                <a:lnTo>
                  <a:pt x="8403475" y="657968"/>
                </a:lnTo>
                <a:lnTo>
                  <a:pt x="8413071" y="610444"/>
                </a:lnTo>
                <a:lnTo>
                  <a:pt x="8413071" y="122091"/>
                </a:lnTo>
                <a:lnTo>
                  <a:pt x="8403475" y="74567"/>
                </a:lnTo>
                <a:lnTo>
                  <a:pt x="8377305" y="35759"/>
                </a:lnTo>
                <a:lnTo>
                  <a:pt x="8338489" y="9594"/>
                </a:lnTo>
                <a:lnTo>
                  <a:pt x="8290957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03128" y="842278"/>
            <a:ext cx="8362315" cy="52165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60655">
              <a:lnSpc>
                <a:spcPct val="100000"/>
              </a:lnSpc>
              <a:spcBef>
                <a:spcPts val="135"/>
              </a:spcBef>
            </a:pPr>
            <a:r>
              <a:rPr dirty="0" sz="1800" spc="-405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1800" spc="-405">
                <a:solidFill>
                  <a:srgbClr val="00709E"/>
                </a:solidFill>
                <a:latin typeface="Times New Roman"/>
                <a:cs typeface="Times New Roman"/>
              </a:rPr>
              <a:t>                       </a:t>
            </a:r>
            <a:r>
              <a:rPr dirty="0" sz="1600" spc="-5" b="1">
                <a:solidFill>
                  <a:srgbClr val="717074"/>
                </a:solidFill>
                <a:latin typeface="Arial"/>
                <a:cs typeface="Arial"/>
              </a:rPr>
              <a:t>Easily provision new</a:t>
            </a:r>
            <a:r>
              <a:rPr dirty="0" sz="1600" spc="-15" b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717074"/>
                </a:solidFill>
                <a:latin typeface="Arial"/>
                <a:cs typeface="Arial"/>
              </a:rPr>
              <a:t>VMs/Hosts/Datastores/Clusters/Datacenters/Clouds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9383A"/>
                </a:solidFill>
                <a:latin typeface="Arial"/>
                <a:cs typeface="Arial"/>
              </a:rPr>
              <a:t>Create a new VM from template and apply a customization</a:t>
            </a:r>
            <a:r>
              <a:rPr dirty="0" sz="1800" spc="75">
                <a:solidFill>
                  <a:srgbClr val="39383A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9383A"/>
                </a:solidFill>
                <a:latin typeface="Arial"/>
                <a:cs typeface="Arial"/>
              </a:rPr>
              <a:t>specification</a:t>
            </a:r>
            <a:endParaRPr sz="1800">
              <a:latin typeface="Arial"/>
              <a:cs typeface="Arial"/>
            </a:endParaRPr>
          </a:p>
          <a:p>
            <a:pPr marL="405765" marR="1697989">
              <a:lnSpc>
                <a:spcPts val="1700"/>
              </a:lnSpc>
              <a:spcBef>
                <a:spcPts val="795"/>
              </a:spcBef>
            </a:pPr>
            <a:r>
              <a:rPr dirty="0" sz="1600" spc="-225">
                <a:solidFill>
                  <a:srgbClr val="39383A"/>
                </a:solidFill>
                <a:latin typeface="Consolas"/>
                <a:cs typeface="Consolas"/>
              </a:rPr>
              <a:t>New-­‐VM </a:t>
            </a:r>
            <a:r>
              <a:rPr dirty="0" sz="1600" spc="-254">
                <a:solidFill>
                  <a:srgbClr val="39383A"/>
                </a:solidFill>
                <a:latin typeface="Consolas"/>
                <a:cs typeface="Consolas"/>
              </a:rPr>
              <a:t>-­‐Name </a:t>
            </a:r>
            <a:r>
              <a:rPr dirty="0" sz="1600" spc="-5">
                <a:solidFill>
                  <a:srgbClr val="39383A"/>
                </a:solidFill>
                <a:latin typeface="Consolas"/>
                <a:cs typeface="Consolas"/>
              </a:rPr>
              <a:t>VM2 </a:t>
            </a:r>
            <a:r>
              <a:rPr dirty="0" sz="1600" spc="-165">
                <a:solidFill>
                  <a:srgbClr val="39383A"/>
                </a:solidFill>
                <a:latin typeface="Consolas"/>
                <a:cs typeface="Consolas"/>
              </a:rPr>
              <a:t>-­‐Template </a:t>
            </a:r>
            <a:r>
              <a:rPr dirty="0" sz="1600" spc="-5">
                <a:solidFill>
                  <a:srgbClr val="39383A"/>
                </a:solidFill>
                <a:latin typeface="Consolas"/>
                <a:cs typeface="Consolas"/>
              </a:rPr>
              <a:t>“Windows2008” </a:t>
            </a:r>
            <a:r>
              <a:rPr dirty="0" sz="1600" spc="-200">
                <a:solidFill>
                  <a:srgbClr val="39383A"/>
                </a:solidFill>
                <a:latin typeface="Consolas"/>
                <a:cs typeface="Consolas"/>
              </a:rPr>
              <a:t>-­‐VMHost </a:t>
            </a:r>
            <a:r>
              <a:rPr dirty="0" sz="1600" spc="-5">
                <a:solidFill>
                  <a:srgbClr val="39383A"/>
                </a:solidFill>
                <a:latin typeface="Consolas"/>
                <a:cs typeface="Consolas"/>
              </a:rPr>
              <a:t>ESX01 </a:t>
            </a:r>
            <a:r>
              <a:rPr dirty="0" sz="1600" spc="-590">
                <a:solidFill>
                  <a:srgbClr val="39383A"/>
                </a:solidFill>
                <a:latin typeface="Consolas"/>
                <a:cs typeface="Consolas"/>
              </a:rPr>
              <a:t>-­‐  </a:t>
            </a:r>
            <a:r>
              <a:rPr dirty="0" sz="1600" spc="-5">
                <a:solidFill>
                  <a:srgbClr val="39383A"/>
                </a:solidFill>
                <a:latin typeface="Consolas"/>
                <a:cs typeface="Consolas"/>
              </a:rPr>
              <a:t>OSCustomizationSpec</a:t>
            </a:r>
            <a:r>
              <a:rPr dirty="0" sz="1600">
                <a:solidFill>
                  <a:srgbClr val="39383A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9383A"/>
                </a:solidFill>
                <a:latin typeface="Consolas"/>
                <a:cs typeface="Consolas"/>
              </a:rPr>
              <a:t>“Spec1”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944"/>
              </a:spcBef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Create 100,1000 or 1000000 new VMs from template and put on a random</a:t>
            </a:r>
            <a:r>
              <a:rPr dirty="0" sz="1800" spc="8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  <a:p>
            <a:pPr marL="415290" marR="349250">
              <a:lnSpc>
                <a:spcPct val="114399"/>
              </a:lnSpc>
              <a:spcBef>
                <a:spcPts val="790"/>
              </a:spcBef>
            </a:pP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1..100 | Foreach { </a:t>
            </a:r>
            <a:r>
              <a:rPr dirty="0" sz="1600" spc="-225">
                <a:solidFill>
                  <a:srgbClr val="333333"/>
                </a:solidFill>
                <a:latin typeface="Consolas"/>
                <a:cs typeface="Consolas"/>
              </a:rPr>
              <a:t>New-­‐VM </a:t>
            </a:r>
            <a:r>
              <a:rPr dirty="0" sz="1600" spc="-254">
                <a:solidFill>
                  <a:srgbClr val="333333"/>
                </a:solidFill>
                <a:latin typeface="Consolas"/>
                <a:cs typeface="Consolas"/>
              </a:rPr>
              <a:t>-­‐Name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VM$_ </a:t>
            </a:r>
            <a:r>
              <a:rPr dirty="0" sz="1600" spc="-165">
                <a:solidFill>
                  <a:srgbClr val="333333"/>
                </a:solidFill>
                <a:latin typeface="Consolas"/>
                <a:cs typeface="Consolas"/>
              </a:rPr>
              <a:t>-­‐Template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“Windows2008” –VMHost  </a:t>
            </a:r>
            <a:r>
              <a:rPr dirty="0" sz="1600" spc="-140">
                <a:solidFill>
                  <a:srgbClr val="333333"/>
                </a:solidFill>
                <a:latin typeface="Consolas"/>
                <a:cs typeface="Consolas"/>
              </a:rPr>
              <a:t>(Get-­‐VMHost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| </a:t>
            </a:r>
            <a:r>
              <a:rPr dirty="0" sz="1600" spc="-140">
                <a:solidFill>
                  <a:srgbClr val="333333"/>
                </a:solidFill>
                <a:latin typeface="Consolas"/>
                <a:cs typeface="Consolas"/>
              </a:rPr>
              <a:t>Get-­‐Random) </a:t>
            </a:r>
            <a:r>
              <a:rPr dirty="0" sz="1600" spc="-85">
                <a:solidFill>
                  <a:srgbClr val="333333"/>
                </a:solidFill>
                <a:latin typeface="Consolas"/>
                <a:cs typeface="Consolas"/>
              </a:rPr>
              <a:t>-­‐OSCustomizationSpec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“Spec1”</a:t>
            </a:r>
            <a:r>
              <a:rPr dirty="0" sz="1600" spc="465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Add a new</a:t>
            </a:r>
            <a:r>
              <a:rPr dirty="0" sz="1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Cluster</a:t>
            </a:r>
            <a:endParaRPr sz="1800">
              <a:latin typeface="Arial"/>
              <a:cs typeface="Arial"/>
            </a:endParaRPr>
          </a:p>
          <a:p>
            <a:pPr marL="424815">
              <a:lnSpc>
                <a:spcPct val="100000"/>
              </a:lnSpc>
              <a:spcBef>
                <a:spcPts val="1070"/>
              </a:spcBef>
            </a:pPr>
            <a:r>
              <a:rPr dirty="0" sz="1600" spc="-140">
                <a:solidFill>
                  <a:srgbClr val="333333"/>
                </a:solidFill>
                <a:latin typeface="Consolas"/>
                <a:cs typeface="Consolas"/>
              </a:rPr>
              <a:t>New-­‐Cluster </a:t>
            </a:r>
            <a:r>
              <a:rPr dirty="0" sz="1600" spc="-165">
                <a:solidFill>
                  <a:srgbClr val="333333"/>
                </a:solidFill>
                <a:latin typeface="Consolas"/>
                <a:cs typeface="Consolas"/>
              </a:rPr>
              <a:t>-­‐Location </a:t>
            </a:r>
            <a:r>
              <a:rPr dirty="0" sz="1600" spc="-105">
                <a:solidFill>
                  <a:srgbClr val="333333"/>
                </a:solidFill>
                <a:latin typeface="Consolas"/>
                <a:cs typeface="Consolas"/>
              </a:rPr>
              <a:t>(Get-­‐Datacenter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DC01) </a:t>
            </a:r>
            <a:r>
              <a:rPr dirty="0" sz="1600" spc="-254">
                <a:solidFill>
                  <a:srgbClr val="333333"/>
                </a:solidFill>
                <a:latin typeface="Consolas"/>
                <a:cs typeface="Consolas"/>
              </a:rPr>
              <a:t>-­‐Name 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Cluster01</a:t>
            </a:r>
            <a:r>
              <a:rPr dirty="0" sz="1600" spc="125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140">
                <a:solidFill>
                  <a:srgbClr val="333333"/>
                </a:solidFill>
                <a:latin typeface="Consolas"/>
                <a:cs typeface="Consolas"/>
              </a:rPr>
              <a:t>-­‐DRSEnabled</a:t>
            </a:r>
            <a:endParaRPr sz="1600">
              <a:latin typeface="Consolas"/>
              <a:cs typeface="Consolas"/>
            </a:endParaRPr>
          </a:p>
          <a:p>
            <a:pPr marL="424815">
              <a:lnSpc>
                <a:spcPct val="100000"/>
              </a:lnSpc>
              <a:spcBef>
                <a:spcPts val="275"/>
              </a:spcBef>
            </a:pPr>
            <a:r>
              <a:rPr dirty="0" sz="1600" spc="-180">
                <a:solidFill>
                  <a:srgbClr val="333333"/>
                </a:solidFill>
                <a:latin typeface="Consolas"/>
                <a:cs typeface="Consolas"/>
              </a:rPr>
              <a:t>-­‐DRSMode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FullyAutomated –HAEnabled –HAFailoverLevel</a:t>
            </a:r>
            <a:r>
              <a:rPr dirty="0" sz="1600" spc="265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1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Create a snapshot on all VMs in a Cluster before</a:t>
            </a:r>
            <a:r>
              <a:rPr dirty="0" sz="1800" spc="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patching</a:t>
            </a:r>
            <a:endParaRPr sz="1800">
              <a:latin typeface="Arial"/>
              <a:cs typeface="Arial"/>
            </a:endParaRPr>
          </a:p>
          <a:p>
            <a:pPr marL="415290">
              <a:lnSpc>
                <a:spcPct val="100000"/>
              </a:lnSpc>
              <a:spcBef>
                <a:spcPts val="1065"/>
              </a:spcBef>
            </a:pPr>
            <a:r>
              <a:rPr dirty="0" sz="1600" spc="-140">
                <a:solidFill>
                  <a:srgbClr val="333333"/>
                </a:solidFill>
                <a:latin typeface="Consolas"/>
                <a:cs typeface="Consolas"/>
              </a:rPr>
              <a:t>Get-­‐Cluster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Cluster01 | </a:t>
            </a:r>
            <a:r>
              <a:rPr dirty="0" sz="1600" spc="-225">
                <a:solidFill>
                  <a:srgbClr val="333333"/>
                </a:solidFill>
                <a:latin typeface="Consolas"/>
                <a:cs typeface="Consolas"/>
              </a:rPr>
              <a:t>Get-­‐VM 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| </a:t>
            </a:r>
            <a:r>
              <a:rPr dirty="0" sz="1600" spc="-130">
                <a:solidFill>
                  <a:srgbClr val="333333"/>
                </a:solidFill>
                <a:latin typeface="Consolas"/>
                <a:cs typeface="Consolas"/>
              </a:rPr>
              <a:t>New-­‐Snapshot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–Name “Before</a:t>
            </a:r>
            <a:r>
              <a:rPr dirty="0" sz="1600" spc="-1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Patching.”</a:t>
            </a:r>
            <a:endParaRPr sz="1600">
              <a:latin typeface="Consolas"/>
              <a:cs typeface="Consolas"/>
            </a:endParaRPr>
          </a:p>
          <a:p>
            <a:pPr marL="415290">
              <a:lnSpc>
                <a:spcPct val="100000"/>
              </a:lnSpc>
              <a:spcBef>
                <a:spcPts val="275"/>
              </a:spcBef>
            </a:pPr>
            <a:r>
              <a:rPr dirty="0" sz="1600" spc="-130">
                <a:solidFill>
                  <a:srgbClr val="333333"/>
                </a:solidFill>
                <a:latin typeface="Consolas"/>
                <a:cs typeface="Consolas"/>
              </a:rPr>
              <a:t>-­‐Description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“Created on $date before patching the</a:t>
            </a:r>
            <a:r>
              <a:rPr dirty="0" sz="1600" spc="204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VM”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40001"/>
            <a:ext cx="7004684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5"/>
              <a:t>PowerCLI – In Guest</a:t>
            </a:r>
            <a:r>
              <a:rPr dirty="0" sz="3600" spc="-90"/>
              <a:t> </a:t>
            </a:r>
            <a:r>
              <a:rPr dirty="0" sz="3600" spc="-5"/>
              <a:t>Operations</a:t>
            </a:r>
            <a:endParaRPr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79" y="69467"/>
            <a:ext cx="53943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 – In Guest</a:t>
            </a:r>
            <a:r>
              <a:rPr dirty="0" spc="-75"/>
              <a:t> </a:t>
            </a:r>
            <a:r>
              <a:rPr dirty="0" spc="-5"/>
              <a:t>operations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881134" y="5311174"/>
            <a:ext cx="8413115" cy="866140"/>
          </a:xfrm>
          <a:custGeom>
            <a:avLst/>
            <a:gdLst/>
            <a:ahLst/>
            <a:cxnLst/>
            <a:rect l="l" t="t" r="r" b="b"/>
            <a:pathLst>
              <a:path w="8413115" h="866139">
                <a:moveTo>
                  <a:pt x="8268755" y="0"/>
                </a:moveTo>
                <a:lnTo>
                  <a:pt x="144317" y="0"/>
                </a:lnTo>
                <a:lnTo>
                  <a:pt x="98702" y="7356"/>
                </a:lnTo>
                <a:lnTo>
                  <a:pt x="59085" y="27839"/>
                </a:lnTo>
                <a:lnTo>
                  <a:pt x="27845" y="59074"/>
                </a:lnTo>
                <a:lnTo>
                  <a:pt x="7357" y="98683"/>
                </a:lnTo>
                <a:lnTo>
                  <a:pt x="0" y="144289"/>
                </a:lnTo>
                <a:lnTo>
                  <a:pt x="0" y="721434"/>
                </a:lnTo>
                <a:lnTo>
                  <a:pt x="7357" y="767041"/>
                </a:lnTo>
                <a:lnTo>
                  <a:pt x="27845" y="806650"/>
                </a:lnTo>
                <a:lnTo>
                  <a:pt x="59085" y="837885"/>
                </a:lnTo>
                <a:lnTo>
                  <a:pt x="98702" y="858368"/>
                </a:lnTo>
                <a:lnTo>
                  <a:pt x="144317" y="865724"/>
                </a:lnTo>
                <a:lnTo>
                  <a:pt x="8268755" y="865724"/>
                </a:lnTo>
                <a:lnTo>
                  <a:pt x="8314371" y="858368"/>
                </a:lnTo>
                <a:lnTo>
                  <a:pt x="8353987" y="837885"/>
                </a:lnTo>
                <a:lnTo>
                  <a:pt x="8385228" y="806650"/>
                </a:lnTo>
                <a:lnTo>
                  <a:pt x="8405715" y="767041"/>
                </a:lnTo>
                <a:lnTo>
                  <a:pt x="8413073" y="721434"/>
                </a:lnTo>
                <a:lnTo>
                  <a:pt x="8413073" y="144289"/>
                </a:lnTo>
                <a:lnTo>
                  <a:pt x="8405715" y="98683"/>
                </a:lnTo>
                <a:lnTo>
                  <a:pt x="8385228" y="59074"/>
                </a:lnTo>
                <a:lnTo>
                  <a:pt x="8353987" y="27839"/>
                </a:lnTo>
                <a:lnTo>
                  <a:pt x="8314371" y="7356"/>
                </a:lnTo>
                <a:lnTo>
                  <a:pt x="8268755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43074" y="3965422"/>
            <a:ext cx="8413115" cy="876935"/>
          </a:xfrm>
          <a:custGeom>
            <a:avLst/>
            <a:gdLst/>
            <a:ahLst/>
            <a:cxnLst/>
            <a:rect l="l" t="t" r="r" b="b"/>
            <a:pathLst>
              <a:path w="8413115" h="876935">
                <a:moveTo>
                  <a:pt x="8266939" y="0"/>
                </a:moveTo>
                <a:lnTo>
                  <a:pt x="146132" y="0"/>
                </a:lnTo>
                <a:lnTo>
                  <a:pt x="99943" y="7448"/>
                </a:lnTo>
                <a:lnTo>
                  <a:pt x="59828" y="28189"/>
                </a:lnTo>
                <a:lnTo>
                  <a:pt x="28194" y="59816"/>
                </a:lnTo>
                <a:lnTo>
                  <a:pt x="7449" y="99924"/>
                </a:lnTo>
                <a:lnTo>
                  <a:pt x="0" y="146104"/>
                </a:lnTo>
                <a:lnTo>
                  <a:pt x="0" y="730507"/>
                </a:lnTo>
                <a:lnTo>
                  <a:pt x="7449" y="776688"/>
                </a:lnTo>
                <a:lnTo>
                  <a:pt x="28194" y="816795"/>
                </a:lnTo>
                <a:lnTo>
                  <a:pt x="59828" y="848422"/>
                </a:lnTo>
                <a:lnTo>
                  <a:pt x="99943" y="869163"/>
                </a:lnTo>
                <a:lnTo>
                  <a:pt x="146132" y="876612"/>
                </a:lnTo>
                <a:lnTo>
                  <a:pt x="8266939" y="876612"/>
                </a:lnTo>
                <a:lnTo>
                  <a:pt x="8313129" y="869163"/>
                </a:lnTo>
                <a:lnTo>
                  <a:pt x="8353244" y="848422"/>
                </a:lnTo>
                <a:lnTo>
                  <a:pt x="8384878" y="816795"/>
                </a:lnTo>
                <a:lnTo>
                  <a:pt x="8405623" y="776688"/>
                </a:lnTo>
                <a:lnTo>
                  <a:pt x="8413073" y="730507"/>
                </a:lnTo>
                <a:lnTo>
                  <a:pt x="8413073" y="146104"/>
                </a:lnTo>
                <a:lnTo>
                  <a:pt x="8405623" y="99924"/>
                </a:lnTo>
                <a:lnTo>
                  <a:pt x="8384878" y="59816"/>
                </a:lnTo>
                <a:lnTo>
                  <a:pt x="8353244" y="28189"/>
                </a:lnTo>
                <a:lnTo>
                  <a:pt x="8313129" y="7448"/>
                </a:lnTo>
                <a:lnTo>
                  <a:pt x="8266939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47546" y="2847187"/>
            <a:ext cx="8413115" cy="666115"/>
          </a:xfrm>
          <a:custGeom>
            <a:avLst/>
            <a:gdLst/>
            <a:ahLst/>
            <a:cxnLst/>
            <a:rect l="l" t="t" r="r" b="b"/>
            <a:pathLst>
              <a:path w="8413115" h="666114">
                <a:moveTo>
                  <a:pt x="8302058" y="0"/>
                </a:moveTo>
                <a:lnTo>
                  <a:pt x="111013" y="0"/>
                </a:lnTo>
                <a:lnTo>
                  <a:pt x="67801" y="8722"/>
                </a:lnTo>
                <a:lnTo>
                  <a:pt x="32514" y="32509"/>
                </a:lnTo>
                <a:lnTo>
                  <a:pt x="8723" y="67789"/>
                </a:lnTo>
                <a:lnTo>
                  <a:pt x="0" y="110992"/>
                </a:lnTo>
                <a:lnTo>
                  <a:pt x="0" y="554950"/>
                </a:lnTo>
                <a:lnTo>
                  <a:pt x="8723" y="598153"/>
                </a:lnTo>
                <a:lnTo>
                  <a:pt x="32514" y="633433"/>
                </a:lnTo>
                <a:lnTo>
                  <a:pt x="67801" y="657220"/>
                </a:lnTo>
                <a:lnTo>
                  <a:pt x="111013" y="665942"/>
                </a:lnTo>
                <a:lnTo>
                  <a:pt x="8302058" y="665942"/>
                </a:lnTo>
                <a:lnTo>
                  <a:pt x="8345270" y="657220"/>
                </a:lnTo>
                <a:lnTo>
                  <a:pt x="8380557" y="633433"/>
                </a:lnTo>
                <a:lnTo>
                  <a:pt x="8404347" y="598153"/>
                </a:lnTo>
                <a:lnTo>
                  <a:pt x="8413071" y="554950"/>
                </a:lnTo>
                <a:lnTo>
                  <a:pt x="8413071" y="110992"/>
                </a:lnTo>
                <a:lnTo>
                  <a:pt x="8404347" y="67789"/>
                </a:lnTo>
                <a:lnTo>
                  <a:pt x="8380557" y="32509"/>
                </a:lnTo>
                <a:lnTo>
                  <a:pt x="8345270" y="8722"/>
                </a:lnTo>
                <a:lnTo>
                  <a:pt x="8302058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23650" y="811265"/>
            <a:ext cx="8352790" cy="536892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40335">
              <a:lnSpc>
                <a:spcPct val="100000"/>
              </a:lnSpc>
              <a:spcBef>
                <a:spcPts val="380"/>
              </a:spcBef>
            </a:pPr>
            <a:r>
              <a:rPr dirty="0" sz="1800" spc="-405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1800" spc="-405">
                <a:solidFill>
                  <a:srgbClr val="00709E"/>
                </a:solidFill>
                <a:latin typeface="Times New Roman"/>
                <a:cs typeface="Times New Roman"/>
              </a:rPr>
              <a:t>                      </a:t>
            </a:r>
            <a:r>
              <a:rPr dirty="0" sz="1600" spc="-5" b="1">
                <a:solidFill>
                  <a:srgbClr val="717074"/>
                </a:solidFill>
                <a:latin typeface="Arial"/>
                <a:cs typeface="Arial"/>
              </a:rPr>
              <a:t>Use VMware VIX (part of VMTools) to perform in guest</a:t>
            </a:r>
            <a:r>
              <a:rPr dirty="0" sz="1600" spc="5" b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717074"/>
                </a:solidFill>
                <a:latin typeface="Arial"/>
                <a:cs typeface="Arial"/>
              </a:rPr>
              <a:t>operations</a:t>
            </a:r>
            <a:endParaRPr sz="1600">
              <a:latin typeface="Arial"/>
              <a:cs typeface="Arial"/>
            </a:endParaRPr>
          </a:p>
          <a:p>
            <a:pPr marL="476884">
              <a:lnSpc>
                <a:spcPct val="100000"/>
              </a:lnSpc>
              <a:spcBef>
                <a:spcPts val="285"/>
              </a:spcBef>
            </a:pPr>
            <a:r>
              <a:rPr dirty="0" sz="1800" spc="-5">
                <a:solidFill>
                  <a:srgbClr val="00709E"/>
                </a:solidFill>
                <a:latin typeface="Arial"/>
                <a:cs typeface="Arial"/>
              </a:rPr>
              <a:t>•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Retrieve data from the guest operating</a:t>
            </a:r>
            <a:r>
              <a:rPr dirty="0" sz="1600" spc="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 marL="476884">
              <a:lnSpc>
                <a:spcPct val="100000"/>
              </a:lnSpc>
              <a:spcBef>
                <a:spcPts val="730"/>
              </a:spcBef>
            </a:pPr>
            <a:r>
              <a:rPr dirty="0" sz="1800">
                <a:solidFill>
                  <a:srgbClr val="00709E"/>
                </a:solidFill>
                <a:latin typeface="Arial"/>
                <a:cs typeface="Arial"/>
              </a:rPr>
              <a:t>•</a:t>
            </a:r>
            <a:r>
              <a:rPr dirty="0" sz="1600">
                <a:solidFill>
                  <a:srgbClr val="717074"/>
                </a:solidFill>
                <a:latin typeface="Arial"/>
                <a:cs typeface="Arial"/>
              </a:rPr>
              <a:t>Run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scripts inside the guest operating</a:t>
            </a:r>
            <a:r>
              <a:rPr dirty="0" sz="1600" spc="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 marL="476884">
              <a:lnSpc>
                <a:spcPct val="100000"/>
              </a:lnSpc>
              <a:spcBef>
                <a:spcPts val="730"/>
              </a:spcBef>
            </a:pPr>
            <a:r>
              <a:rPr dirty="0" sz="1800" spc="-5">
                <a:solidFill>
                  <a:srgbClr val="00709E"/>
                </a:solidFill>
                <a:latin typeface="Arial"/>
                <a:cs typeface="Arial"/>
              </a:rPr>
              <a:t>•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Works with both Windows and Linux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List the directory entries inside the guest</a:t>
            </a:r>
            <a:r>
              <a:rPr dirty="0" sz="1800" spc="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1065"/>
              </a:spcBef>
            </a:pPr>
            <a:r>
              <a:rPr dirty="0" sz="1600" spc="-105">
                <a:solidFill>
                  <a:srgbClr val="333333"/>
                </a:solidFill>
                <a:latin typeface="Consolas"/>
                <a:cs typeface="Consolas"/>
              </a:rPr>
              <a:t>Invoke-­‐VMScript </a:t>
            </a:r>
            <a:r>
              <a:rPr dirty="0" sz="1600" spc="-355">
                <a:solidFill>
                  <a:srgbClr val="333333"/>
                </a:solidFill>
                <a:latin typeface="Consolas"/>
                <a:cs typeface="Consolas"/>
              </a:rPr>
              <a:t>-­‐VM 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VM </a:t>
            </a:r>
            <a:r>
              <a:rPr dirty="0" sz="1600" spc="-140">
                <a:solidFill>
                  <a:srgbClr val="333333"/>
                </a:solidFill>
                <a:latin typeface="Consolas"/>
                <a:cs typeface="Consolas"/>
              </a:rPr>
              <a:t>-­‐ScriptText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"dir“ </a:t>
            </a:r>
            <a:r>
              <a:rPr dirty="0" sz="1600" spc="-150">
                <a:solidFill>
                  <a:srgbClr val="333333"/>
                </a:solidFill>
                <a:latin typeface="Consolas"/>
                <a:cs typeface="Consolas"/>
              </a:rPr>
              <a:t>-­‐GuestUser</a:t>
            </a:r>
            <a:r>
              <a:rPr dirty="0" sz="1600" spc="13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administrator</a:t>
            </a:r>
            <a:endParaRPr sz="16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  <a:spcBef>
                <a:spcPts val="275"/>
              </a:spcBef>
            </a:pPr>
            <a:r>
              <a:rPr dirty="0" sz="1600" spc="-114">
                <a:solidFill>
                  <a:srgbClr val="333333"/>
                </a:solidFill>
                <a:latin typeface="Consolas"/>
                <a:cs typeface="Consolas"/>
              </a:rPr>
              <a:t>-­‐GuestPassword</a:t>
            </a:r>
            <a:r>
              <a:rPr dirty="0" sz="1600" spc="-2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pass2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Copy files from the local machine into the guest file</a:t>
            </a:r>
            <a:r>
              <a:rPr dirty="0" sz="1800" spc="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405765" marR="1018540">
              <a:lnSpc>
                <a:spcPct val="114399"/>
              </a:lnSpc>
              <a:spcBef>
                <a:spcPts val="790"/>
              </a:spcBef>
            </a:pPr>
            <a:r>
              <a:rPr dirty="0" sz="1600" spc="-180">
                <a:solidFill>
                  <a:srgbClr val="333333"/>
                </a:solidFill>
                <a:latin typeface="Consolas"/>
                <a:cs typeface="Consolas"/>
              </a:rPr>
              <a:t>Get-­‐Item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"c:\FolderToCopy\*.*" | </a:t>
            </a:r>
            <a:r>
              <a:rPr dirty="0" sz="1600" spc="-100">
                <a:solidFill>
                  <a:srgbClr val="333333"/>
                </a:solidFill>
                <a:latin typeface="Consolas"/>
                <a:cs typeface="Consolas"/>
              </a:rPr>
              <a:t>Copy-­‐VMGuestFile </a:t>
            </a:r>
            <a:r>
              <a:rPr dirty="0" sz="1600" spc="-130">
                <a:solidFill>
                  <a:srgbClr val="333333"/>
                </a:solidFill>
                <a:latin typeface="Consolas"/>
                <a:cs typeface="Consolas"/>
              </a:rPr>
              <a:t>-­‐Destination 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"c:\MyFolder" </a:t>
            </a:r>
            <a:r>
              <a:rPr dirty="0" sz="1600" spc="-355">
                <a:solidFill>
                  <a:srgbClr val="333333"/>
                </a:solidFill>
                <a:latin typeface="Consolas"/>
                <a:cs typeface="Consolas"/>
              </a:rPr>
              <a:t>-­‐VM 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$vm </a:t>
            </a:r>
            <a:r>
              <a:rPr dirty="0" sz="1600" spc="-120">
                <a:solidFill>
                  <a:srgbClr val="333333"/>
                </a:solidFill>
                <a:latin typeface="Consolas"/>
                <a:cs typeface="Consolas"/>
              </a:rPr>
              <a:t>-­‐LocalToGuest </a:t>
            </a:r>
            <a:r>
              <a:rPr dirty="0" sz="1600" spc="-150">
                <a:solidFill>
                  <a:srgbClr val="333333"/>
                </a:solidFill>
                <a:latin typeface="Consolas"/>
                <a:cs typeface="Consolas"/>
              </a:rPr>
              <a:t>-­‐GuestUser</a:t>
            </a:r>
            <a:r>
              <a:rPr dirty="0" sz="1600" spc="15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administrator</a:t>
            </a:r>
            <a:endParaRPr sz="1600">
              <a:latin typeface="Consolas"/>
              <a:cs typeface="Consolas"/>
            </a:endParaRPr>
          </a:p>
          <a:p>
            <a:pPr marL="21590" indent="383540">
              <a:lnSpc>
                <a:spcPct val="100000"/>
              </a:lnSpc>
              <a:spcBef>
                <a:spcPts val="275"/>
              </a:spcBef>
            </a:pPr>
            <a:r>
              <a:rPr dirty="0" sz="1600" spc="-114">
                <a:solidFill>
                  <a:srgbClr val="333333"/>
                </a:solidFill>
                <a:latin typeface="Consolas"/>
                <a:cs typeface="Consolas"/>
              </a:rPr>
              <a:t>-­‐GuestPassword</a:t>
            </a:r>
            <a:r>
              <a:rPr dirty="0" sz="1600" spc="-2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pass2</a:t>
            </a:r>
            <a:endParaRPr sz="1600">
              <a:latin typeface="Consolas"/>
              <a:cs typeface="Consolas"/>
            </a:endParaRPr>
          </a:p>
          <a:p>
            <a:pPr algn="ctr" marR="5328920">
              <a:lnSpc>
                <a:spcPct val="100000"/>
              </a:lnSpc>
              <a:spcBef>
                <a:spcPts val="910"/>
              </a:spcBef>
            </a:pP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Backup a file on a linux</a:t>
            </a:r>
            <a:r>
              <a:rPr dirty="0" sz="1800" spc="-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guest</a:t>
            </a:r>
            <a:endParaRPr sz="1800">
              <a:latin typeface="Arial"/>
              <a:cs typeface="Arial"/>
            </a:endParaRPr>
          </a:p>
          <a:p>
            <a:pPr marL="415290" marR="5080">
              <a:lnSpc>
                <a:spcPct val="114399"/>
              </a:lnSpc>
              <a:spcBef>
                <a:spcPts val="790"/>
              </a:spcBef>
              <a:tabLst>
                <a:tab pos="8227695" algn="l"/>
              </a:tabLst>
            </a:pPr>
            <a:r>
              <a:rPr dirty="0" sz="1600" spc="-105">
                <a:solidFill>
                  <a:srgbClr val="333333"/>
                </a:solidFill>
                <a:latin typeface="Consolas"/>
                <a:cs typeface="Consolas"/>
              </a:rPr>
              <a:t>Invoke-­‐VMScript </a:t>
            </a:r>
            <a:r>
              <a:rPr dirty="0" sz="1600" spc="-355">
                <a:solidFill>
                  <a:srgbClr val="333333"/>
                </a:solidFill>
                <a:latin typeface="Consolas"/>
                <a:cs typeface="Consolas"/>
              </a:rPr>
              <a:t>-­‐VM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VM1 </a:t>
            </a:r>
            <a:r>
              <a:rPr dirty="0" sz="1600" spc="-140">
                <a:solidFill>
                  <a:srgbClr val="333333"/>
                </a:solidFill>
                <a:latin typeface="Consolas"/>
                <a:cs typeface="Consolas"/>
              </a:rPr>
              <a:t>-­‐ScriptText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"mv /common/configs/file.conf / 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common/configs/file.conf.bak"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90">
                <a:solidFill>
                  <a:srgbClr val="333333"/>
                </a:solidFill>
                <a:latin typeface="Consolas"/>
                <a:cs typeface="Consolas"/>
              </a:rPr>
              <a:t>-­</a:t>
            </a:r>
            <a:r>
              <a:rPr dirty="0" sz="1600" spc="-595">
                <a:solidFill>
                  <a:srgbClr val="333333"/>
                </a:solidFill>
                <a:latin typeface="Consolas"/>
                <a:cs typeface="Consolas"/>
              </a:rPr>
              <a:t>‐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ScriptType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Bash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90">
                <a:solidFill>
                  <a:srgbClr val="333333"/>
                </a:solidFill>
                <a:latin typeface="Consolas"/>
                <a:cs typeface="Consolas"/>
              </a:rPr>
              <a:t>-­</a:t>
            </a:r>
            <a:r>
              <a:rPr dirty="0" sz="1600" spc="-595">
                <a:solidFill>
                  <a:srgbClr val="333333"/>
                </a:solidFill>
                <a:latin typeface="Consolas"/>
                <a:cs typeface="Consolas"/>
              </a:rPr>
              <a:t>‐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GuestUser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GuestUser</a:t>
            </a:r>
            <a:r>
              <a:rPr dirty="0" sz="1600">
                <a:solidFill>
                  <a:srgbClr val="333333"/>
                </a:solidFill>
                <a:latin typeface="Consolas"/>
                <a:cs typeface="Consolas"/>
              </a:rPr>
              <a:t>	</a:t>
            </a:r>
            <a:r>
              <a:rPr dirty="0" sz="1600" spc="-590">
                <a:solidFill>
                  <a:srgbClr val="333333"/>
                </a:solidFill>
                <a:latin typeface="Consolas"/>
                <a:cs typeface="Consolas"/>
              </a:rPr>
              <a:t>-­‐ 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GuestPassword</a:t>
            </a:r>
            <a:r>
              <a:rPr dirty="0" sz="1600" spc="-15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dirty="0" sz="1600" spc="-5">
                <a:solidFill>
                  <a:srgbClr val="333333"/>
                </a:solidFill>
                <a:latin typeface="Consolas"/>
                <a:cs typeface="Consolas"/>
              </a:rPr>
              <a:t>GuestPass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40001"/>
            <a:ext cx="7468870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5"/>
              <a:t>PowerCLI – </a:t>
            </a:r>
            <a:r>
              <a:rPr dirty="0" sz="3600" spc="-10"/>
              <a:t>What's </a:t>
            </a:r>
            <a:r>
              <a:rPr dirty="0" sz="3600" spc="-5"/>
              <a:t>New in 5.5</a:t>
            </a:r>
            <a:r>
              <a:rPr dirty="0" sz="3600" spc="-40"/>
              <a:t> </a:t>
            </a:r>
            <a:r>
              <a:rPr dirty="0" sz="3600" spc="-5"/>
              <a:t>R2?</a:t>
            </a:r>
            <a:endParaRPr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706869"/>
            <a:ext cx="51847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 5.5 R2 – </a:t>
            </a:r>
            <a:r>
              <a:rPr dirty="0" spc="-25"/>
              <a:t>What’s</a:t>
            </a:r>
            <a:r>
              <a:rPr dirty="0" spc="-50"/>
              <a:t> </a:t>
            </a:r>
            <a:r>
              <a:rPr dirty="0" spc="-5"/>
              <a:t>New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914" y="1353991"/>
            <a:ext cx="9507855" cy="41636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9700" indent="-127000">
              <a:lnSpc>
                <a:spcPts val="1910"/>
              </a:lnSpc>
              <a:spcBef>
                <a:spcPts val="95"/>
              </a:spcBef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Manage vCenter Site Recovery</a:t>
            </a:r>
            <a:r>
              <a:rPr dirty="0" sz="160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Manager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Create and remove tags and tag</a:t>
            </a:r>
            <a:r>
              <a:rPr dirty="0" sz="160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categories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Retrieve information and configure Enhanced vMotion Compatibility (EVC) mode on</a:t>
            </a:r>
            <a:r>
              <a:rPr dirty="0" sz="1600" spc="1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clusters.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Manage security policies for vSphere standard switches and port</a:t>
            </a:r>
            <a:r>
              <a:rPr dirty="0" sz="1600" spc="10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groups.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10"/>
              </a:lnSpc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Support for Windows PowerShell</a:t>
            </a:r>
            <a:r>
              <a:rPr dirty="0" sz="1600" spc="-1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4.0.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10"/>
              </a:lnSpc>
              <a:spcBef>
                <a:spcPts val="75"/>
              </a:spcBef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Support for vSphere servers configured with</a:t>
            </a:r>
            <a:r>
              <a:rPr dirty="0" sz="1600" spc="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IPv6.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Specify the priority of a VM</a:t>
            </a:r>
            <a:r>
              <a:rPr dirty="0" sz="1600" spc="-1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migration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Provide a Hard Disk object to the </a:t>
            </a: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RelatedObject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of</a:t>
            </a:r>
            <a:r>
              <a:rPr dirty="0" sz="1600" spc="6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Get-Datastore</a:t>
            </a:r>
            <a:endParaRPr sz="1600">
              <a:latin typeface="Arial Unicode MS"/>
              <a:cs typeface="Arial Unicode MS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Get-Datastore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cmdlet to allow filtering by</a:t>
            </a:r>
            <a:r>
              <a:rPr dirty="0" sz="1600" spc="1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15">
                <a:solidFill>
                  <a:srgbClr val="717074"/>
                </a:solidFill>
                <a:latin typeface="Arial"/>
                <a:cs typeface="Arial"/>
              </a:rPr>
              <a:t>cluster.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Get-Stat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and </a:t>
            </a: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Get-StatType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now works with all types</a:t>
            </a:r>
            <a:endParaRPr sz="1600">
              <a:latin typeface="Arial"/>
              <a:cs typeface="Arial"/>
            </a:endParaRPr>
          </a:p>
          <a:p>
            <a:pPr marL="128905" indent="-116205">
              <a:lnSpc>
                <a:spcPts val="1910"/>
              </a:lnSpc>
              <a:buChar char="•"/>
              <a:tabLst>
                <a:tab pos="129539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Added support for e1000e network adapter</a:t>
            </a:r>
            <a:r>
              <a:rPr dirty="0" sz="1600" spc="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type.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10"/>
              </a:lnSpc>
              <a:spcBef>
                <a:spcPts val="75"/>
              </a:spcBef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Specify all values for </a:t>
            </a: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DiskStorageFormat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when cloning a virtual</a:t>
            </a:r>
            <a:r>
              <a:rPr dirty="0" sz="1600" spc="10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machine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64-Bit Support for New-OSCustomizationSpec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and</a:t>
            </a:r>
            <a:r>
              <a:rPr dirty="0" sz="1600" spc="8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Set-OSCustomizationSpec</a:t>
            </a:r>
            <a:endParaRPr sz="1600">
              <a:latin typeface="Arial Unicode MS"/>
              <a:cs typeface="Arial Unicode MS"/>
            </a:endParaRPr>
          </a:p>
          <a:p>
            <a:pPr marL="139700" indent="-127000">
              <a:lnSpc>
                <a:spcPts val="1900"/>
              </a:lnSpc>
              <a:buFont typeface="Arial"/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ToolsVersion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property to </a:t>
            </a: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VMGuest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that shows the version as a</a:t>
            </a:r>
            <a:r>
              <a:rPr dirty="0" sz="1600" spc="6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string.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10"/>
              </a:lnSpc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Provide a virtual portgroup to the </a:t>
            </a: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RelatedObject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of the </a:t>
            </a: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Get-VirtualSwitch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and</a:t>
            </a:r>
            <a:r>
              <a:rPr dirty="0" sz="1600" spc="13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 Unicode MS"/>
                <a:cs typeface="Arial Unicode MS"/>
              </a:rPr>
              <a:t>Get-DVSwitch</a:t>
            </a:r>
            <a:endParaRPr sz="1600">
              <a:latin typeface="Arial Unicode MS"/>
              <a:cs typeface="Arial Unicode MS"/>
            </a:endParaRPr>
          </a:p>
          <a:p>
            <a:pPr marL="139700" indent="-127000">
              <a:lnSpc>
                <a:spcPts val="1910"/>
              </a:lnSpc>
              <a:spcBef>
                <a:spcPts val="80"/>
              </a:spcBef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Retrieve virtual machines by virtual</a:t>
            </a:r>
            <a:r>
              <a:rPr dirty="0" sz="1600" spc="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switches.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10"/>
              </a:lnSpc>
              <a:buChar char="•"/>
              <a:tabLst>
                <a:tab pos="140335" algn="l"/>
              </a:tabLst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Other bug fixes and general performance enhancements have been made to various PowerCLI</a:t>
            </a:r>
            <a:r>
              <a:rPr dirty="0" sz="1600" spc="16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cmdlets.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40001"/>
            <a:ext cx="4704080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5"/>
              <a:t>PowerCLI -</a:t>
            </a:r>
            <a:r>
              <a:rPr dirty="0" sz="3600" spc="-215"/>
              <a:t> </a:t>
            </a:r>
            <a:r>
              <a:rPr dirty="0" sz="3600" spc="-5"/>
              <a:t>Advanced</a:t>
            </a:r>
            <a:endParaRPr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957" y="69467"/>
            <a:ext cx="50463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387C2C"/>
                </a:solidFill>
                <a:latin typeface="Arial"/>
                <a:cs typeface="Arial"/>
              </a:rPr>
              <a:t>PowerCLI – Advanced</a:t>
            </a:r>
            <a:r>
              <a:rPr dirty="0" sz="2800" spc="-170" b="1">
                <a:solidFill>
                  <a:srgbClr val="387C2C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387C2C"/>
                </a:solidFill>
                <a:latin typeface="Arial"/>
                <a:cs typeface="Arial"/>
              </a:rPr>
              <a:t>Scripts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8890" y="637737"/>
            <a:ext cx="9226550" cy="56070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271145" marR="5080" indent="-259079">
              <a:lnSpc>
                <a:spcPct val="104400"/>
              </a:lnSpc>
              <a:spcBef>
                <a:spcPts val="40"/>
              </a:spcBef>
            </a:pPr>
            <a:r>
              <a:rPr dirty="0" sz="1800" spc="-405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1800" spc="-405">
                <a:solidFill>
                  <a:srgbClr val="00709E"/>
                </a:solidFill>
                <a:latin typeface="Times New Roman"/>
                <a:cs typeface="Times New Roman"/>
              </a:rPr>
              <a:t> </a:t>
            </a:r>
            <a:r>
              <a:rPr dirty="0" sz="1600" spc="-5" b="1">
                <a:solidFill>
                  <a:srgbClr val="717074"/>
                </a:solidFill>
                <a:latin typeface="Arial"/>
                <a:cs typeface="Arial"/>
              </a:rPr>
              <a:t>Advanced scripts have been created by the PowerCLI community and are free to download…  vCheck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– A script to make you aware of any issues in your</a:t>
            </a:r>
            <a:r>
              <a:rPr dirty="0" sz="1600" spc="8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infrastructure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267" y="1245661"/>
            <a:ext cx="11168476" cy="4770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56"/>
            <a:ext cx="12176356" cy="6849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1731" y="6449232"/>
            <a:ext cx="232410" cy="164465"/>
          </a:xfrm>
          <a:custGeom>
            <a:avLst/>
            <a:gdLst/>
            <a:ahLst/>
            <a:cxnLst/>
            <a:rect l="l" t="t" r="r" b="b"/>
            <a:pathLst>
              <a:path w="232409" h="164465">
                <a:moveTo>
                  <a:pt x="18138" y="0"/>
                </a:moveTo>
                <a:lnTo>
                  <a:pt x="4773" y="0"/>
                </a:lnTo>
                <a:lnTo>
                  <a:pt x="0" y="5798"/>
                </a:lnTo>
                <a:lnTo>
                  <a:pt x="0" y="13529"/>
                </a:lnTo>
                <a:lnTo>
                  <a:pt x="954" y="16428"/>
                </a:lnTo>
                <a:lnTo>
                  <a:pt x="1909" y="18361"/>
                </a:lnTo>
                <a:lnTo>
                  <a:pt x="49641" y="153655"/>
                </a:lnTo>
                <a:lnTo>
                  <a:pt x="52504" y="160420"/>
                </a:lnTo>
                <a:lnTo>
                  <a:pt x="57278" y="164285"/>
                </a:lnTo>
                <a:lnTo>
                  <a:pt x="69688" y="164285"/>
                </a:lnTo>
                <a:lnTo>
                  <a:pt x="74461" y="160420"/>
                </a:lnTo>
                <a:lnTo>
                  <a:pt x="76370" y="153655"/>
                </a:lnTo>
                <a:lnTo>
                  <a:pt x="85804" y="126596"/>
                </a:lnTo>
                <a:lnTo>
                  <a:pt x="63960" y="126596"/>
                </a:lnTo>
                <a:lnTo>
                  <a:pt x="23865" y="10630"/>
                </a:lnTo>
                <a:lnTo>
                  <a:pt x="21956" y="3865"/>
                </a:lnTo>
                <a:lnTo>
                  <a:pt x="18138" y="0"/>
                </a:lnTo>
                <a:close/>
              </a:path>
              <a:path w="232409" h="164465">
                <a:moveTo>
                  <a:pt x="138816" y="38655"/>
                </a:moveTo>
                <a:lnTo>
                  <a:pt x="116465" y="38655"/>
                </a:lnTo>
                <a:lnTo>
                  <a:pt x="155605" y="153655"/>
                </a:lnTo>
                <a:lnTo>
                  <a:pt x="157514" y="160420"/>
                </a:lnTo>
                <a:lnTo>
                  <a:pt x="162288" y="164285"/>
                </a:lnTo>
                <a:lnTo>
                  <a:pt x="174698" y="164285"/>
                </a:lnTo>
                <a:lnTo>
                  <a:pt x="179471" y="160420"/>
                </a:lnTo>
                <a:lnTo>
                  <a:pt x="182335" y="153655"/>
                </a:lnTo>
                <a:lnTo>
                  <a:pt x="191881" y="126596"/>
                </a:lnTo>
                <a:lnTo>
                  <a:pt x="168970" y="126596"/>
                </a:lnTo>
                <a:lnTo>
                  <a:pt x="138816" y="38655"/>
                </a:lnTo>
                <a:close/>
              </a:path>
              <a:path w="232409" h="164465">
                <a:moveTo>
                  <a:pt x="123148" y="0"/>
                </a:moveTo>
                <a:lnTo>
                  <a:pt x="108828" y="0"/>
                </a:lnTo>
                <a:lnTo>
                  <a:pt x="105964" y="3865"/>
                </a:lnTo>
                <a:lnTo>
                  <a:pt x="104055" y="9663"/>
                </a:lnTo>
                <a:lnTo>
                  <a:pt x="63960" y="126596"/>
                </a:lnTo>
                <a:lnTo>
                  <a:pt x="85804" y="126596"/>
                </a:lnTo>
                <a:lnTo>
                  <a:pt x="116465" y="38655"/>
                </a:lnTo>
                <a:lnTo>
                  <a:pt x="138816" y="38655"/>
                </a:lnTo>
                <a:lnTo>
                  <a:pt x="128875" y="9663"/>
                </a:lnTo>
                <a:lnTo>
                  <a:pt x="126966" y="3865"/>
                </a:lnTo>
                <a:lnTo>
                  <a:pt x="123148" y="0"/>
                </a:lnTo>
                <a:close/>
              </a:path>
              <a:path w="232409" h="164465">
                <a:moveTo>
                  <a:pt x="227203" y="0"/>
                </a:moveTo>
                <a:lnTo>
                  <a:pt x="213838" y="0"/>
                </a:lnTo>
                <a:lnTo>
                  <a:pt x="210974" y="4831"/>
                </a:lnTo>
                <a:lnTo>
                  <a:pt x="209065" y="9663"/>
                </a:lnTo>
                <a:lnTo>
                  <a:pt x="168970" y="126596"/>
                </a:lnTo>
                <a:lnTo>
                  <a:pt x="191881" y="126596"/>
                </a:lnTo>
                <a:lnTo>
                  <a:pt x="230067" y="18361"/>
                </a:lnTo>
                <a:lnTo>
                  <a:pt x="231022" y="16428"/>
                </a:lnTo>
                <a:lnTo>
                  <a:pt x="231975" y="13529"/>
                </a:lnTo>
                <a:lnTo>
                  <a:pt x="231975" y="5798"/>
                </a:lnTo>
                <a:lnTo>
                  <a:pt x="227203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1246" y="6449232"/>
            <a:ext cx="90170" cy="164465"/>
          </a:xfrm>
          <a:custGeom>
            <a:avLst/>
            <a:gdLst/>
            <a:ahLst/>
            <a:cxnLst/>
            <a:rect l="l" t="t" r="r" b="b"/>
            <a:pathLst>
              <a:path w="90169" h="164465">
                <a:moveTo>
                  <a:pt x="18153" y="0"/>
                </a:moveTo>
                <a:lnTo>
                  <a:pt x="4777" y="0"/>
                </a:lnTo>
                <a:lnTo>
                  <a:pt x="0" y="5798"/>
                </a:lnTo>
                <a:lnTo>
                  <a:pt x="0" y="158487"/>
                </a:lnTo>
                <a:lnTo>
                  <a:pt x="4777" y="164285"/>
                </a:lnTo>
                <a:lnTo>
                  <a:pt x="18153" y="164285"/>
                </a:lnTo>
                <a:lnTo>
                  <a:pt x="22931" y="158487"/>
                </a:lnTo>
                <a:lnTo>
                  <a:pt x="22931" y="97604"/>
                </a:lnTo>
                <a:lnTo>
                  <a:pt x="27439" y="67103"/>
                </a:lnTo>
                <a:lnTo>
                  <a:pt x="39650" y="44936"/>
                </a:lnTo>
                <a:lnTo>
                  <a:pt x="46370" y="39621"/>
                </a:lnTo>
                <a:lnTo>
                  <a:pt x="22931" y="39621"/>
                </a:lnTo>
                <a:lnTo>
                  <a:pt x="22931" y="4831"/>
                </a:lnTo>
                <a:lnTo>
                  <a:pt x="18153" y="0"/>
                </a:lnTo>
                <a:close/>
              </a:path>
              <a:path w="90169" h="164465">
                <a:moveTo>
                  <a:pt x="85034" y="0"/>
                </a:moveTo>
                <a:lnTo>
                  <a:pt x="78346" y="0"/>
                </a:lnTo>
                <a:lnTo>
                  <a:pt x="64178" y="2385"/>
                </a:lnTo>
                <a:lnTo>
                  <a:pt x="48847" y="9663"/>
                </a:lnTo>
                <a:lnTo>
                  <a:pt x="34411" y="22015"/>
                </a:lnTo>
                <a:lnTo>
                  <a:pt x="22931" y="39621"/>
                </a:lnTo>
                <a:lnTo>
                  <a:pt x="46370" y="39621"/>
                </a:lnTo>
                <a:lnTo>
                  <a:pt x="57595" y="30743"/>
                </a:lnTo>
                <a:lnTo>
                  <a:pt x="79301" y="24159"/>
                </a:lnTo>
                <a:lnTo>
                  <a:pt x="85034" y="23193"/>
                </a:lnTo>
                <a:lnTo>
                  <a:pt x="89811" y="19327"/>
                </a:lnTo>
                <a:lnTo>
                  <a:pt x="89811" y="5798"/>
                </a:lnTo>
                <a:lnTo>
                  <a:pt x="85034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29043" y="6449232"/>
            <a:ext cx="147320" cy="166370"/>
          </a:xfrm>
          <a:custGeom>
            <a:avLst/>
            <a:gdLst/>
            <a:ahLst/>
            <a:cxnLst/>
            <a:rect l="l" t="t" r="r" b="b"/>
            <a:pathLst>
              <a:path w="147319" h="166370">
                <a:moveTo>
                  <a:pt x="74455" y="0"/>
                </a:moveTo>
                <a:lnTo>
                  <a:pt x="44699" y="6450"/>
                </a:lnTo>
                <a:lnTo>
                  <a:pt x="21119" y="24050"/>
                </a:lnTo>
                <a:lnTo>
                  <a:pt x="5593" y="50170"/>
                </a:lnTo>
                <a:lnTo>
                  <a:pt x="0" y="82182"/>
                </a:lnTo>
                <a:lnTo>
                  <a:pt x="0" y="83149"/>
                </a:lnTo>
                <a:lnTo>
                  <a:pt x="6040" y="116944"/>
                </a:lnTo>
                <a:lnTo>
                  <a:pt x="22551" y="143215"/>
                </a:lnTo>
                <a:lnTo>
                  <a:pt x="47115" y="160241"/>
                </a:lnTo>
                <a:lnTo>
                  <a:pt x="77317" y="166299"/>
                </a:lnTo>
                <a:lnTo>
                  <a:pt x="95677" y="164561"/>
                </a:lnTo>
                <a:lnTo>
                  <a:pt x="111084" y="159651"/>
                </a:lnTo>
                <a:lnTo>
                  <a:pt x="124164" y="152022"/>
                </a:lnTo>
                <a:lnTo>
                  <a:pt x="132208" y="145028"/>
                </a:lnTo>
                <a:lnTo>
                  <a:pt x="78272" y="145028"/>
                </a:lnTo>
                <a:lnTo>
                  <a:pt x="58495" y="141478"/>
                </a:lnTo>
                <a:lnTo>
                  <a:pt x="41761" y="131129"/>
                </a:lnTo>
                <a:lnTo>
                  <a:pt x="29680" y="114436"/>
                </a:lnTo>
                <a:lnTo>
                  <a:pt x="23863" y="91851"/>
                </a:lnTo>
                <a:lnTo>
                  <a:pt x="141272" y="91851"/>
                </a:lnTo>
                <a:lnTo>
                  <a:pt x="146999" y="87016"/>
                </a:lnTo>
                <a:lnTo>
                  <a:pt x="146999" y="80249"/>
                </a:lnTo>
                <a:lnTo>
                  <a:pt x="145899" y="73480"/>
                </a:lnTo>
                <a:lnTo>
                  <a:pt x="23863" y="73480"/>
                </a:lnTo>
                <a:lnTo>
                  <a:pt x="29068" y="52119"/>
                </a:lnTo>
                <a:lnTo>
                  <a:pt x="39732" y="35290"/>
                </a:lnTo>
                <a:lnTo>
                  <a:pt x="54871" y="24261"/>
                </a:lnTo>
                <a:lnTo>
                  <a:pt x="73499" y="20303"/>
                </a:lnTo>
                <a:lnTo>
                  <a:pt x="122505" y="20303"/>
                </a:lnTo>
                <a:lnTo>
                  <a:pt x="105119" y="6692"/>
                </a:lnTo>
                <a:lnTo>
                  <a:pt x="74455" y="0"/>
                </a:lnTo>
                <a:close/>
              </a:path>
              <a:path w="147319" h="166370">
                <a:moveTo>
                  <a:pt x="135544" y="123757"/>
                </a:moveTo>
                <a:lnTo>
                  <a:pt x="126954" y="123757"/>
                </a:lnTo>
                <a:lnTo>
                  <a:pt x="125045" y="125691"/>
                </a:lnTo>
                <a:lnTo>
                  <a:pt x="123135" y="126657"/>
                </a:lnTo>
                <a:lnTo>
                  <a:pt x="113977" y="134015"/>
                </a:lnTo>
                <a:lnTo>
                  <a:pt x="103567" y="139831"/>
                </a:lnTo>
                <a:lnTo>
                  <a:pt x="91725" y="143653"/>
                </a:lnTo>
                <a:lnTo>
                  <a:pt x="78272" y="145028"/>
                </a:lnTo>
                <a:lnTo>
                  <a:pt x="132208" y="145028"/>
                </a:lnTo>
                <a:lnTo>
                  <a:pt x="135544" y="142127"/>
                </a:lnTo>
                <a:lnTo>
                  <a:pt x="138408" y="140194"/>
                </a:lnTo>
                <a:lnTo>
                  <a:pt x="139363" y="137293"/>
                </a:lnTo>
                <a:lnTo>
                  <a:pt x="139363" y="128591"/>
                </a:lnTo>
                <a:lnTo>
                  <a:pt x="135544" y="123757"/>
                </a:lnTo>
                <a:close/>
              </a:path>
              <a:path w="147319" h="166370">
                <a:moveTo>
                  <a:pt x="122505" y="20303"/>
                </a:moveTo>
                <a:lnTo>
                  <a:pt x="73499" y="20303"/>
                </a:lnTo>
                <a:lnTo>
                  <a:pt x="94276" y="24669"/>
                </a:lnTo>
                <a:lnTo>
                  <a:pt x="109414" y="36377"/>
                </a:lnTo>
                <a:lnTo>
                  <a:pt x="119004" y="53343"/>
                </a:lnTo>
                <a:lnTo>
                  <a:pt x="123135" y="73480"/>
                </a:lnTo>
                <a:lnTo>
                  <a:pt x="145899" y="73480"/>
                </a:lnTo>
                <a:lnTo>
                  <a:pt x="142107" y="50170"/>
                </a:lnTo>
                <a:lnTo>
                  <a:pt x="127909" y="24533"/>
                </a:lnTo>
                <a:lnTo>
                  <a:pt x="122505" y="20303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73707" y="6449232"/>
            <a:ext cx="139065" cy="166370"/>
          </a:xfrm>
          <a:custGeom>
            <a:avLst/>
            <a:gdLst/>
            <a:ahLst/>
            <a:cxnLst/>
            <a:rect l="l" t="t" r="r" b="b"/>
            <a:pathLst>
              <a:path w="139065" h="166370">
                <a:moveTo>
                  <a:pt x="67569" y="63812"/>
                </a:moveTo>
                <a:lnTo>
                  <a:pt x="40149" y="67196"/>
                </a:lnTo>
                <a:lnTo>
                  <a:pt x="18796" y="77106"/>
                </a:lnTo>
                <a:lnTo>
                  <a:pt x="4936" y="93180"/>
                </a:lnTo>
                <a:lnTo>
                  <a:pt x="0" y="115055"/>
                </a:lnTo>
                <a:lnTo>
                  <a:pt x="0" y="116022"/>
                </a:lnTo>
                <a:lnTo>
                  <a:pt x="5204" y="137746"/>
                </a:lnTo>
                <a:lnTo>
                  <a:pt x="18796" y="153488"/>
                </a:lnTo>
                <a:lnTo>
                  <a:pt x="37740" y="163066"/>
                </a:lnTo>
                <a:lnTo>
                  <a:pt x="59004" y="166299"/>
                </a:lnTo>
                <a:lnTo>
                  <a:pt x="78097" y="163957"/>
                </a:lnTo>
                <a:lnTo>
                  <a:pt x="93978" y="157718"/>
                </a:lnTo>
                <a:lnTo>
                  <a:pt x="106647" y="148759"/>
                </a:lnTo>
                <a:lnTo>
                  <a:pt x="108266" y="146961"/>
                </a:lnTo>
                <a:lnTo>
                  <a:pt x="63762" y="146961"/>
                </a:lnTo>
                <a:lnTo>
                  <a:pt x="48684" y="144831"/>
                </a:lnTo>
                <a:lnTo>
                  <a:pt x="35926" y="138622"/>
                </a:lnTo>
                <a:lnTo>
                  <a:pt x="27093" y="128606"/>
                </a:lnTo>
                <a:lnTo>
                  <a:pt x="23792" y="115055"/>
                </a:lnTo>
                <a:lnTo>
                  <a:pt x="23792" y="114088"/>
                </a:lnTo>
                <a:lnTo>
                  <a:pt x="26929" y="100794"/>
                </a:lnTo>
                <a:lnTo>
                  <a:pt x="36045" y="90400"/>
                </a:lnTo>
                <a:lnTo>
                  <a:pt x="50692" y="83632"/>
                </a:lnTo>
                <a:lnTo>
                  <a:pt x="70424" y="81215"/>
                </a:lnTo>
                <a:lnTo>
                  <a:pt x="138945" y="81215"/>
                </a:lnTo>
                <a:lnTo>
                  <a:pt x="138945" y="70580"/>
                </a:lnTo>
                <a:lnTo>
                  <a:pt x="116104" y="70580"/>
                </a:lnTo>
                <a:lnTo>
                  <a:pt x="105309" y="67891"/>
                </a:lnTo>
                <a:lnTo>
                  <a:pt x="93978" y="65746"/>
                </a:lnTo>
                <a:lnTo>
                  <a:pt x="81576" y="64326"/>
                </a:lnTo>
                <a:lnTo>
                  <a:pt x="67569" y="63812"/>
                </a:lnTo>
                <a:close/>
              </a:path>
              <a:path w="139065" h="166370">
                <a:moveTo>
                  <a:pt x="138945" y="138260"/>
                </a:moveTo>
                <a:lnTo>
                  <a:pt x="116104" y="138260"/>
                </a:lnTo>
                <a:lnTo>
                  <a:pt x="116104" y="159531"/>
                </a:lnTo>
                <a:lnTo>
                  <a:pt x="120863" y="164365"/>
                </a:lnTo>
                <a:lnTo>
                  <a:pt x="134186" y="164365"/>
                </a:lnTo>
                <a:lnTo>
                  <a:pt x="138945" y="159531"/>
                </a:lnTo>
                <a:lnTo>
                  <a:pt x="138945" y="138260"/>
                </a:lnTo>
                <a:close/>
              </a:path>
              <a:path w="139065" h="166370">
                <a:moveTo>
                  <a:pt x="138945" y="81215"/>
                </a:moveTo>
                <a:lnTo>
                  <a:pt x="70424" y="81215"/>
                </a:lnTo>
                <a:lnTo>
                  <a:pt x="83985" y="81865"/>
                </a:lnTo>
                <a:lnTo>
                  <a:pt x="96119" y="83512"/>
                </a:lnTo>
                <a:lnTo>
                  <a:pt x="106825" y="85702"/>
                </a:lnTo>
                <a:lnTo>
                  <a:pt x="116104" y="87983"/>
                </a:lnTo>
                <a:lnTo>
                  <a:pt x="116104" y="103453"/>
                </a:lnTo>
                <a:lnTo>
                  <a:pt x="111941" y="120856"/>
                </a:lnTo>
                <a:lnTo>
                  <a:pt x="100640" y="134634"/>
                </a:lnTo>
                <a:lnTo>
                  <a:pt x="83986" y="143698"/>
                </a:lnTo>
                <a:lnTo>
                  <a:pt x="63762" y="146961"/>
                </a:lnTo>
                <a:lnTo>
                  <a:pt x="108266" y="146961"/>
                </a:lnTo>
                <a:lnTo>
                  <a:pt x="116104" y="138260"/>
                </a:lnTo>
                <a:lnTo>
                  <a:pt x="138945" y="138260"/>
                </a:lnTo>
                <a:lnTo>
                  <a:pt x="138945" y="81215"/>
                </a:lnTo>
                <a:close/>
              </a:path>
              <a:path w="139065" h="166370">
                <a:moveTo>
                  <a:pt x="125034" y="21270"/>
                </a:moveTo>
                <a:lnTo>
                  <a:pt x="69472" y="21270"/>
                </a:lnTo>
                <a:lnTo>
                  <a:pt x="89205" y="23990"/>
                </a:lnTo>
                <a:lnTo>
                  <a:pt x="103852" y="32147"/>
                </a:lnTo>
                <a:lnTo>
                  <a:pt x="112967" y="45744"/>
                </a:lnTo>
                <a:lnTo>
                  <a:pt x="116029" y="64326"/>
                </a:lnTo>
                <a:lnTo>
                  <a:pt x="116104" y="70580"/>
                </a:lnTo>
                <a:lnTo>
                  <a:pt x="138945" y="70580"/>
                </a:lnTo>
                <a:lnTo>
                  <a:pt x="138874" y="63812"/>
                </a:lnTo>
                <a:lnTo>
                  <a:pt x="137889" y="50457"/>
                </a:lnTo>
                <a:lnTo>
                  <a:pt x="134782" y="37949"/>
                </a:lnTo>
                <a:lnTo>
                  <a:pt x="129711" y="27253"/>
                </a:lnTo>
                <a:lnTo>
                  <a:pt x="125034" y="21270"/>
                </a:lnTo>
                <a:close/>
              </a:path>
              <a:path w="139065" h="166370">
                <a:moveTo>
                  <a:pt x="71376" y="0"/>
                </a:moveTo>
                <a:lnTo>
                  <a:pt x="19985" y="11602"/>
                </a:lnTo>
                <a:lnTo>
                  <a:pt x="18082" y="14502"/>
                </a:lnTo>
                <a:lnTo>
                  <a:pt x="18082" y="25138"/>
                </a:lnTo>
                <a:lnTo>
                  <a:pt x="22840" y="29972"/>
                </a:lnTo>
                <a:lnTo>
                  <a:pt x="29502" y="29972"/>
                </a:lnTo>
                <a:lnTo>
                  <a:pt x="31405" y="29005"/>
                </a:lnTo>
                <a:lnTo>
                  <a:pt x="32357" y="29005"/>
                </a:lnTo>
                <a:lnTo>
                  <a:pt x="40699" y="25349"/>
                </a:lnTo>
                <a:lnTo>
                  <a:pt x="49130" y="22962"/>
                </a:lnTo>
                <a:lnTo>
                  <a:pt x="58454" y="21663"/>
                </a:lnTo>
                <a:lnTo>
                  <a:pt x="69472" y="21270"/>
                </a:lnTo>
                <a:lnTo>
                  <a:pt x="125034" y="21270"/>
                </a:lnTo>
                <a:lnTo>
                  <a:pt x="122767" y="18370"/>
                </a:lnTo>
                <a:lnTo>
                  <a:pt x="113131" y="10197"/>
                </a:lnTo>
                <a:lnTo>
                  <a:pt x="101354" y="4471"/>
                </a:lnTo>
                <a:lnTo>
                  <a:pt x="87435" y="1102"/>
                </a:lnTo>
                <a:lnTo>
                  <a:pt x="71376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0583" y="6445923"/>
            <a:ext cx="412115" cy="170180"/>
          </a:xfrm>
          <a:custGeom>
            <a:avLst/>
            <a:gdLst/>
            <a:ahLst/>
            <a:cxnLst/>
            <a:rect l="l" t="t" r="r" b="b"/>
            <a:pathLst>
              <a:path w="412115" h="170179">
                <a:moveTo>
                  <a:pt x="22067" y="0"/>
                </a:moveTo>
                <a:lnTo>
                  <a:pt x="12873" y="2267"/>
                </a:lnTo>
                <a:lnTo>
                  <a:pt x="5602" y="7768"/>
                </a:lnTo>
                <a:lnTo>
                  <a:pt x="1192" y="15083"/>
                </a:lnTo>
                <a:lnTo>
                  <a:pt x="0" y="23486"/>
                </a:lnTo>
                <a:lnTo>
                  <a:pt x="2384" y="32253"/>
                </a:lnTo>
                <a:lnTo>
                  <a:pt x="51971" y="143491"/>
                </a:lnTo>
                <a:lnTo>
                  <a:pt x="84394" y="169608"/>
                </a:lnTo>
                <a:lnTo>
                  <a:pt x="95077" y="167839"/>
                </a:lnTo>
                <a:lnTo>
                  <a:pt x="103347" y="162716"/>
                </a:lnTo>
                <a:lnTo>
                  <a:pt x="110007" y="154509"/>
                </a:lnTo>
                <a:lnTo>
                  <a:pt x="115863" y="143491"/>
                </a:lnTo>
                <a:lnTo>
                  <a:pt x="130303" y="111570"/>
                </a:lnTo>
                <a:lnTo>
                  <a:pt x="84394" y="111570"/>
                </a:lnTo>
                <a:lnTo>
                  <a:pt x="43389" y="13874"/>
                </a:lnTo>
                <a:lnTo>
                  <a:pt x="37950" y="6347"/>
                </a:lnTo>
                <a:lnTo>
                  <a:pt x="30634" y="1541"/>
                </a:lnTo>
                <a:lnTo>
                  <a:pt x="22067" y="0"/>
                </a:lnTo>
                <a:close/>
              </a:path>
              <a:path w="412115" h="170179">
                <a:moveTo>
                  <a:pt x="244600" y="40958"/>
                </a:moveTo>
                <a:lnTo>
                  <a:pt x="166404" y="40958"/>
                </a:lnTo>
                <a:lnTo>
                  <a:pt x="170218" y="41925"/>
                </a:lnTo>
                <a:lnTo>
                  <a:pt x="173079" y="44827"/>
                </a:lnTo>
                <a:lnTo>
                  <a:pt x="173079" y="142524"/>
                </a:lnTo>
                <a:lnTo>
                  <a:pt x="174510" y="152877"/>
                </a:lnTo>
                <a:lnTo>
                  <a:pt x="178801" y="161507"/>
                </a:lnTo>
                <a:lnTo>
                  <a:pt x="185953" y="167416"/>
                </a:lnTo>
                <a:lnTo>
                  <a:pt x="195966" y="169608"/>
                </a:lnTo>
                <a:lnTo>
                  <a:pt x="206128" y="167416"/>
                </a:lnTo>
                <a:lnTo>
                  <a:pt x="213608" y="161507"/>
                </a:lnTo>
                <a:lnTo>
                  <a:pt x="218227" y="152877"/>
                </a:lnTo>
                <a:lnTo>
                  <a:pt x="219806" y="142524"/>
                </a:lnTo>
                <a:lnTo>
                  <a:pt x="219806" y="66108"/>
                </a:lnTo>
                <a:lnTo>
                  <a:pt x="221669" y="55649"/>
                </a:lnTo>
                <a:lnTo>
                  <a:pt x="226839" y="47729"/>
                </a:lnTo>
                <a:lnTo>
                  <a:pt x="234691" y="42711"/>
                </a:lnTo>
                <a:lnTo>
                  <a:pt x="244600" y="40958"/>
                </a:lnTo>
                <a:close/>
              </a:path>
              <a:path w="412115" h="170179">
                <a:moveTo>
                  <a:pt x="339961" y="40958"/>
                </a:moveTo>
                <a:lnTo>
                  <a:pt x="244600" y="40958"/>
                </a:lnTo>
                <a:lnTo>
                  <a:pt x="254359" y="42847"/>
                </a:lnTo>
                <a:lnTo>
                  <a:pt x="261884" y="48092"/>
                </a:lnTo>
                <a:lnTo>
                  <a:pt x="266726" y="56057"/>
                </a:lnTo>
                <a:lnTo>
                  <a:pt x="268440" y="66108"/>
                </a:lnTo>
                <a:lnTo>
                  <a:pt x="268440" y="142524"/>
                </a:lnTo>
                <a:lnTo>
                  <a:pt x="270019" y="152877"/>
                </a:lnTo>
                <a:lnTo>
                  <a:pt x="274638" y="161507"/>
                </a:lnTo>
                <a:lnTo>
                  <a:pt x="282118" y="167416"/>
                </a:lnTo>
                <a:lnTo>
                  <a:pt x="292280" y="169608"/>
                </a:lnTo>
                <a:lnTo>
                  <a:pt x="302293" y="167416"/>
                </a:lnTo>
                <a:lnTo>
                  <a:pt x="309445" y="161507"/>
                </a:lnTo>
                <a:lnTo>
                  <a:pt x="313736" y="152877"/>
                </a:lnTo>
                <a:lnTo>
                  <a:pt x="315167" y="142524"/>
                </a:lnTo>
                <a:lnTo>
                  <a:pt x="315167" y="66108"/>
                </a:lnTo>
                <a:lnTo>
                  <a:pt x="317029" y="55649"/>
                </a:lnTo>
                <a:lnTo>
                  <a:pt x="322200" y="47729"/>
                </a:lnTo>
                <a:lnTo>
                  <a:pt x="330052" y="42711"/>
                </a:lnTo>
                <a:lnTo>
                  <a:pt x="339961" y="40958"/>
                </a:lnTo>
                <a:close/>
              </a:path>
              <a:path w="412115" h="170179">
                <a:moveTo>
                  <a:pt x="408568" y="40958"/>
                </a:moveTo>
                <a:lnTo>
                  <a:pt x="339961" y="40958"/>
                </a:lnTo>
                <a:lnTo>
                  <a:pt x="349720" y="42847"/>
                </a:lnTo>
                <a:lnTo>
                  <a:pt x="357245" y="48092"/>
                </a:lnTo>
                <a:lnTo>
                  <a:pt x="362087" y="56057"/>
                </a:lnTo>
                <a:lnTo>
                  <a:pt x="363801" y="66108"/>
                </a:lnTo>
                <a:lnTo>
                  <a:pt x="363801" y="142524"/>
                </a:lnTo>
                <a:lnTo>
                  <a:pt x="365380" y="152877"/>
                </a:lnTo>
                <a:lnTo>
                  <a:pt x="369999" y="161507"/>
                </a:lnTo>
                <a:lnTo>
                  <a:pt x="377479" y="167416"/>
                </a:lnTo>
                <a:lnTo>
                  <a:pt x="387641" y="169608"/>
                </a:lnTo>
                <a:lnTo>
                  <a:pt x="397803" y="167416"/>
                </a:lnTo>
                <a:lnTo>
                  <a:pt x="405283" y="161507"/>
                </a:lnTo>
                <a:lnTo>
                  <a:pt x="409902" y="152877"/>
                </a:lnTo>
                <a:lnTo>
                  <a:pt x="411481" y="142524"/>
                </a:lnTo>
                <a:lnTo>
                  <a:pt x="411481" y="55467"/>
                </a:lnTo>
                <a:lnTo>
                  <a:pt x="408568" y="40958"/>
                </a:lnTo>
                <a:close/>
              </a:path>
              <a:path w="412115" h="170179">
                <a:moveTo>
                  <a:pt x="166404" y="332"/>
                </a:moveTo>
                <a:lnTo>
                  <a:pt x="125101" y="19103"/>
                </a:lnTo>
                <a:lnTo>
                  <a:pt x="84394" y="111570"/>
                </a:lnTo>
                <a:lnTo>
                  <a:pt x="130303" y="111570"/>
                </a:lnTo>
                <a:lnTo>
                  <a:pt x="137796" y="95006"/>
                </a:lnTo>
                <a:lnTo>
                  <a:pt x="152875" y="61468"/>
                </a:lnTo>
                <a:lnTo>
                  <a:pt x="159729" y="45795"/>
                </a:lnTo>
                <a:lnTo>
                  <a:pt x="160682" y="44827"/>
                </a:lnTo>
                <a:lnTo>
                  <a:pt x="161636" y="40958"/>
                </a:lnTo>
                <a:lnTo>
                  <a:pt x="408568" y="40958"/>
                </a:lnTo>
                <a:lnTo>
                  <a:pt x="406966" y="32978"/>
                </a:lnTo>
                <a:lnTo>
                  <a:pt x="398942" y="21612"/>
                </a:lnTo>
                <a:lnTo>
                  <a:pt x="209316" y="21612"/>
                </a:lnTo>
                <a:lnTo>
                  <a:pt x="200332" y="12574"/>
                </a:lnTo>
                <a:lnTo>
                  <a:pt x="189648" y="5894"/>
                </a:lnTo>
                <a:lnTo>
                  <a:pt x="178071" y="1753"/>
                </a:lnTo>
                <a:lnTo>
                  <a:pt x="166404" y="332"/>
                </a:lnTo>
                <a:close/>
              </a:path>
              <a:path w="412115" h="170179">
                <a:moveTo>
                  <a:pt x="256043" y="332"/>
                </a:moveTo>
                <a:lnTo>
                  <a:pt x="238282" y="3657"/>
                </a:lnTo>
                <a:lnTo>
                  <a:pt x="223382" y="10972"/>
                </a:lnTo>
                <a:lnTo>
                  <a:pt x="213131" y="18287"/>
                </a:lnTo>
                <a:lnTo>
                  <a:pt x="209316" y="21612"/>
                </a:lnTo>
                <a:lnTo>
                  <a:pt x="304677" y="21612"/>
                </a:lnTo>
                <a:lnTo>
                  <a:pt x="296005" y="12574"/>
                </a:lnTo>
                <a:lnTo>
                  <a:pt x="285367" y="5894"/>
                </a:lnTo>
                <a:lnTo>
                  <a:pt x="272225" y="1753"/>
                </a:lnTo>
                <a:lnTo>
                  <a:pt x="256043" y="332"/>
                </a:lnTo>
                <a:close/>
              </a:path>
              <a:path w="412115" h="170179">
                <a:moveTo>
                  <a:pt x="354265" y="332"/>
                </a:moveTo>
                <a:lnTo>
                  <a:pt x="333643" y="3657"/>
                </a:lnTo>
                <a:lnTo>
                  <a:pt x="318028" y="10972"/>
                </a:lnTo>
                <a:lnTo>
                  <a:pt x="308134" y="18287"/>
                </a:lnTo>
                <a:lnTo>
                  <a:pt x="304677" y="21612"/>
                </a:lnTo>
                <a:lnTo>
                  <a:pt x="398942" y="21612"/>
                </a:lnTo>
                <a:lnTo>
                  <a:pt x="394674" y="15567"/>
                </a:lnTo>
                <a:lnTo>
                  <a:pt x="376481" y="4322"/>
                </a:lnTo>
                <a:lnTo>
                  <a:pt x="354265" y="332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78056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29" y="0"/>
                </a:moveTo>
                <a:lnTo>
                  <a:pt x="11579" y="1534"/>
                </a:lnTo>
                <a:lnTo>
                  <a:pt x="5560" y="5712"/>
                </a:lnTo>
                <a:lnTo>
                  <a:pt x="1493" y="11895"/>
                </a:lnTo>
                <a:lnTo>
                  <a:pt x="0" y="19445"/>
                </a:lnTo>
                <a:lnTo>
                  <a:pt x="0" y="20417"/>
                </a:lnTo>
                <a:lnTo>
                  <a:pt x="1360" y="27968"/>
                </a:lnTo>
                <a:lnTo>
                  <a:pt x="5205" y="34151"/>
                </a:lnTo>
                <a:lnTo>
                  <a:pt x="11180" y="38329"/>
                </a:lnTo>
                <a:lnTo>
                  <a:pt x="18929" y="39863"/>
                </a:lnTo>
                <a:lnTo>
                  <a:pt x="26278" y="38313"/>
                </a:lnTo>
                <a:lnTo>
                  <a:pt x="29565" y="35974"/>
                </a:lnTo>
                <a:lnTo>
                  <a:pt x="10411" y="35974"/>
                </a:lnTo>
                <a:lnTo>
                  <a:pt x="2839" y="29168"/>
                </a:lnTo>
                <a:lnTo>
                  <a:pt x="2839" y="10695"/>
                </a:lnTo>
                <a:lnTo>
                  <a:pt x="10411" y="3889"/>
                </a:lnTo>
                <a:lnTo>
                  <a:pt x="30045" y="3889"/>
                </a:lnTo>
                <a:lnTo>
                  <a:pt x="26678" y="1534"/>
                </a:lnTo>
                <a:lnTo>
                  <a:pt x="18929" y="0"/>
                </a:lnTo>
                <a:close/>
              </a:path>
              <a:path w="38100" h="40004">
                <a:moveTo>
                  <a:pt x="30045" y="3889"/>
                </a:moveTo>
                <a:lnTo>
                  <a:pt x="27447" y="3889"/>
                </a:lnTo>
                <a:lnTo>
                  <a:pt x="35018" y="10695"/>
                </a:lnTo>
                <a:lnTo>
                  <a:pt x="35018" y="29168"/>
                </a:lnTo>
                <a:lnTo>
                  <a:pt x="27447" y="35974"/>
                </a:lnTo>
                <a:lnTo>
                  <a:pt x="29565" y="35974"/>
                </a:lnTo>
                <a:lnTo>
                  <a:pt x="32297" y="34029"/>
                </a:lnTo>
                <a:lnTo>
                  <a:pt x="36363" y="27558"/>
                </a:lnTo>
                <a:lnTo>
                  <a:pt x="37857" y="19445"/>
                </a:lnTo>
                <a:lnTo>
                  <a:pt x="36497" y="11895"/>
                </a:lnTo>
                <a:lnTo>
                  <a:pt x="32652" y="5712"/>
                </a:lnTo>
                <a:lnTo>
                  <a:pt x="30045" y="3889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9332" y="6458895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1" y="0"/>
                </a:moveTo>
                <a:lnTo>
                  <a:pt x="948" y="0"/>
                </a:lnTo>
                <a:lnTo>
                  <a:pt x="0" y="966"/>
                </a:lnTo>
                <a:lnTo>
                  <a:pt x="0" y="18361"/>
                </a:lnTo>
                <a:lnTo>
                  <a:pt x="948" y="19327"/>
                </a:lnTo>
                <a:lnTo>
                  <a:pt x="3790" y="19327"/>
                </a:lnTo>
                <a:lnTo>
                  <a:pt x="4738" y="18361"/>
                </a:lnTo>
                <a:lnTo>
                  <a:pt x="4738" y="13529"/>
                </a:lnTo>
                <a:lnTo>
                  <a:pt x="13029" y="13529"/>
                </a:lnTo>
                <a:lnTo>
                  <a:pt x="12318" y="12562"/>
                </a:lnTo>
                <a:lnTo>
                  <a:pt x="14215" y="11596"/>
                </a:lnTo>
                <a:lnTo>
                  <a:pt x="16109" y="9663"/>
                </a:lnTo>
                <a:lnTo>
                  <a:pt x="4738" y="9663"/>
                </a:lnTo>
                <a:lnTo>
                  <a:pt x="4738" y="3865"/>
                </a:lnTo>
                <a:lnTo>
                  <a:pt x="15636" y="3865"/>
                </a:lnTo>
                <a:lnTo>
                  <a:pt x="15162" y="2899"/>
                </a:lnTo>
                <a:lnTo>
                  <a:pt x="13267" y="966"/>
                </a:lnTo>
                <a:lnTo>
                  <a:pt x="11371" y="0"/>
                </a:lnTo>
                <a:close/>
              </a:path>
              <a:path w="16510" h="19685">
                <a:moveTo>
                  <a:pt x="13029" y="13529"/>
                </a:moveTo>
                <a:lnTo>
                  <a:pt x="7581" y="13529"/>
                </a:lnTo>
                <a:lnTo>
                  <a:pt x="11371" y="18361"/>
                </a:lnTo>
                <a:lnTo>
                  <a:pt x="12318" y="19327"/>
                </a:lnTo>
                <a:lnTo>
                  <a:pt x="14215" y="19327"/>
                </a:lnTo>
                <a:lnTo>
                  <a:pt x="15162" y="18361"/>
                </a:lnTo>
                <a:lnTo>
                  <a:pt x="15162" y="16428"/>
                </a:lnTo>
                <a:lnTo>
                  <a:pt x="13029" y="13529"/>
                </a:lnTo>
                <a:close/>
              </a:path>
              <a:path w="16510" h="19685">
                <a:moveTo>
                  <a:pt x="15636" y="3865"/>
                </a:moveTo>
                <a:lnTo>
                  <a:pt x="10424" y="3865"/>
                </a:lnTo>
                <a:lnTo>
                  <a:pt x="11371" y="4831"/>
                </a:lnTo>
                <a:lnTo>
                  <a:pt x="11371" y="8697"/>
                </a:lnTo>
                <a:lnTo>
                  <a:pt x="10424" y="9663"/>
                </a:lnTo>
                <a:lnTo>
                  <a:pt x="16109" y="9663"/>
                </a:lnTo>
                <a:lnTo>
                  <a:pt x="16109" y="4831"/>
                </a:lnTo>
                <a:lnTo>
                  <a:pt x="15636" y="3865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2511" y="432881"/>
            <a:ext cx="2004695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10"/>
              <a:t>Question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391697" y="1412132"/>
            <a:ext cx="7002145" cy="40849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spc="-415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1800" spc="-415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dirty="0" sz="2000" spc="-5" b="1">
                <a:solidFill>
                  <a:srgbClr val="6DB33F"/>
                </a:solidFill>
                <a:latin typeface="Arial"/>
                <a:cs typeface="Arial"/>
              </a:rPr>
              <a:t>Do you wish you could hand off menial tasks to</a:t>
            </a:r>
            <a:r>
              <a:rPr dirty="0" sz="2000" spc="-25" b="1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6DB33F"/>
                </a:solidFill>
                <a:latin typeface="Arial"/>
                <a:cs typeface="Arial"/>
              </a:rPr>
              <a:t>others?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415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1800" spc="-415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dirty="0" sz="2000" spc="-5" b="1">
                <a:solidFill>
                  <a:srgbClr val="6DB33F"/>
                </a:solidFill>
                <a:latin typeface="Arial"/>
                <a:cs typeface="Arial"/>
              </a:rPr>
              <a:t>Do you perform the same task day in, day</a:t>
            </a:r>
            <a:r>
              <a:rPr dirty="0" sz="2000" spc="-20" b="1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6DB33F"/>
                </a:solidFill>
                <a:latin typeface="Arial"/>
                <a:cs typeface="Arial"/>
              </a:rPr>
              <a:t>out?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415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1800" spc="-415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dirty="0" sz="2000" spc="-5" b="1">
                <a:solidFill>
                  <a:srgbClr val="6DB33F"/>
                </a:solidFill>
                <a:latin typeface="Arial"/>
                <a:cs typeface="Arial"/>
              </a:rPr>
              <a:t>Do you have a check list each morning</a:t>
            </a:r>
            <a:r>
              <a:rPr dirty="0" sz="2000" spc="-30" b="1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6DB33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415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1800" spc="-415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dirty="0" sz="2000" spc="-5" b="1">
                <a:solidFill>
                  <a:srgbClr val="6DB33F"/>
                </a:solidFill>
                <a:latin typeface="Arial"/>
                <a:cs typeface="Arial"/>
              </a:rPr>
              <a:t>Do you need to perform tasks on mass</a:t>
            </a:r>
            <a:r>
              <a:rPr dirty="0" sz="2000" spc="-30" b="1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6DB33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415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1800" spc="-415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dirty="0" sz="2000" spc="-5" b="1">
                <a:solidFill>
                  <a:srgbClr val="6DB33F"/>
                </a:solidFill>
                <a:latin typeface="Arial"/>
                <a:cs typeface="Arial"/>
              </a:rPr>
              <a:t>Do you wish you could export vCenter</a:t>
            </a:r>
            <a:r>
              <a:rPr dirty="0" sz="2000" spc="-40" b="1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6DB33F"/>
                </a:solidFill>
                <a:latin typeface="Arial"/>
                <a:cs typeface="Arial"/>
              </a:rPr>
              <a:t>Information?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415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1800" spc="-415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dirty="0" sz="2000" spc="-5" b="1">
                <a:solidFill>
                  <a:srgbClr val="6DB33F"/>
                </a:solidFill>
                <a:latin typeface="Arial"/>
                <a:cs typeface="Arial"/>
              </a:rPr>
              <a:t>Do you love documentation</a:t>
            </a:r>
            <a:r>
              <a:rPr dirty="0" sz="2000" spc="-75" b="1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6DB33F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69467"/>
            <a:ext cx="50463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 – Advanced</a:t>
            </a:r>
            <a:r>
              <a:rPr dirty="0" spc="-170"/>
              <a:t> </a:t>
            </a:r>
            <a:r>
              <a:rPr dirty="0" spc="-5"/>
              <a:t>Scripts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1745" y="815755"/>
            <a:ext cx="9226550" cy="63246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800" spc="-405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1800" spc="-405">
                <a:solidFill>
                  <a:srgbClr val="00709E"/>
                </a:solidFill>
                <a:latin typeface="Times New Roman"/>
                <a:cs typeface="Times New Roman"/>
              </a:rPr>
              <a:t>                      </a:t>
            </a:r>
            <a:r>
              <a:rPr dirty="0" sz="1600" spc="-5" b="1">
                <a:solidFill>
                  <a:srgbClr val="717074"/>
                </a:solidFill>
                <a:latin typeface="Arial"/>
                <a:cs typeface="Arial"/>
              </a:rPr>
              <a:t>Advanced scripts have been created by the PowerCLI community and are free to</a:t>
            </a:r>
            <a:r>
              <a:rPr dirty="0" sz="1600" spc="50" b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717074"/>
                </a:solidFill>
                <a:latin typeface="Arial"/>
                <a:cs typeface="Arial"/>
              </a:rPr>
              <a:t>download…</a:t>
            </a:r>
            <a:endParaRPr sz="1600">
              <a:latin typeface="Arial"/>
              <a:cs typeface="Arial"/>
            </a:endParaRPr>
          </a:p>
          <a:p>
            <a:pPr marL="40005">
              <a:lnSpc>
                <a:spcPct val="100000"/>
              </a:lnSpc>
              <a:spcBef>
                <a:spcPts val="204"/>
              </a:spcBef>
            </a:pPr>
            <a:r>
              <a:rPr dirty="0" sz="1800" spc="-5" b="1">
                <a:solidFill>
                  <a:srgbClr val="333333"/>
                </a:solidFill>
                <a:latin typeface="Arial"/>
                <a:cs typeface="Arial"/>
              </a:rPr>
              <a:t>Name that hardware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– A script for detailed hardware information</a:t>
            </a:r>
            <a:r>
              <a:rPr dirty="0" sz="1800" spc="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333333"/>
                </a:solidFill>
                <a:latin typeface="Arial"/>
                <a:cs typeface="Arial"/>
              </a:rPr>
              <a:t>(lucd.info)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74428" y="1730849"/>
            <a:ext cx="9913099" cy="3196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706869"/>
            <a:ext cx="27628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60"/>
              <a:t>Type </a:t>
            </a:r>
            <a:r>
              <a:rPr dirty="0" spc="-5"/>
              <a:t>of</a:t>
            </a:r>
            <a:r>
              <a:rPr dirty="0" spc="-30"/>
              <a:t> </a:t>
            </a:r>
            <a:r>
              <a:rPr dirty="0" spc="-5"/>
              <a:t>Cmdlets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37831" y="6446335"/>
            <a:ext cx="9563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A5A4A6"/>
                </a:solidFill>
                <a:latin typeface="Arial"/>
                <a:cs typeface="Arial"/>
              </a:rPr>
              <a:t>CONFIDENTIAL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29775" y="6446335"/>
            <a:ext cx="16700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603" y="1255222"/>
            <a:ext cx="11317776" cy="2568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5759" y="4010891"/>
            <a:ext cx="11384278" cy="169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95012" y="1421744"/>
            <a:ext cx="9316720" cy="3716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711200">
              <a:lnSpc>
                <a:spcPct val="100000"/>
              </a:lnSpc>
              <a:spcBef>
                <a:spcPts val="95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dirty="0" sz="2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  <a:p>
            <a:pPr marL="583565">
              <a:lnSpc>
                <a:spcPts val="2130"/>
              </a:lnSpc>
              <a:spcBef>
                <a:spcPts val="194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$spec = </a:t>
            </a:r>
            <a:r>
              <a:rPr dirty="0" sz="1800" spc="-170" b="1">
                <a:solidFill>
                  <a:srgbClr val="FFFFFF"/>
                </a:solidFill>
                <a:latin typeface="Consolas"/>
                <a:cs typeface="Consolas"/>
              </a:rPr>
              <a:t>new-­‐object</a:t>
            </a:r>
            <a:r>
              <a:rPr dirty="0" sz="1800" spc="10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VMware.Vim.VirtualMachineConfigSpec</a:t>
            </a:r>
            <a:endParaRPr sz="1800">
              <a:latin typeface="Consolas"/>
              <a:cs typeface="Consolas"/>
            </a:endParaRPr>
          </a:p>
          <a:p>
            <a:pPr marL="583565">
              <a:lnSpc>
                <a:spcPts val="213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$spec.MemoryAllocation = </a:t>
            </a:r>
            <a:r>
              <a:rPr dirty="0" sz="1800" spc="-170" b="1">
                <a:solidFill>
                  <a:srgbClr val="FFFFFF"/>
                </a:solidFill>
                <a:latin typeface="Consolas"/>
                <a:cs typeface="Consolas"/>
              </a:rPr>
              <a:t>New-­‐Object</a:t>
            </a:r>
            <a:r>
              <a:rPr dirty="0" sz="1800" spc="16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VMware.Vim.ResourceAllocationInfo</a:t>
            </a:r>
            <a:endParaRPr sz="1800">
              <a:latin typeface="Consolas"/>
              <a:cs typeface="Consolas"/>
            </a:endParaRPr>
          </a:p>
          <a:p>
            <a:pPr marL="583565">
              <a:lnSpc>
                <a:spcPts val="2130"/>
              </a:lnSpc>
              <a:spcBef>
                <a:spcPts val="40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$spec.MemoryAllocation.Limit =</a:t>
            </a:r>
            <a:r>
              <a:rPr dirty="0" sz="1800" spc="25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00">
                <a:solidFill>
                  <a:srgbClr val="FFFFFF"/>
                </a:solidFill>
                <a:latin typeface="Consolas"/>
                <a:cs typeface="Consolas"/>
              </a:rPr>
              <a:t>-­‐1</a:t>
            </a:r>
            <a:endParaRPr sz="1800">
              <a:latin typeface="Consolas"/>
              <a:cs typeface="Consolas"/>
            </a:endParaRPr>
          </a:p>
          <a:p>
            <a:pPr marL="583565">
              <a:lnSpc>
                <a:spcPts val="2130"/>
              </a:lnSpc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$vm = </a:t>
            </a:r>
            <a:r>
              <a:rPr dirty="0" sz="1800" spc="-20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dirty="0" sz="1800" spc="-200" b="1">
                <a:solidFill>
                  <a:srgbClr val="FFFFFF"/>
                </a:solidFill>
                <a:latin typeface="Consolas"/>
                <a:cs typeface="Consolas"/>
              </a:rPr>
              <a:t>-­‐view </a:t>
            </a:r>
            <a:r>
              <a:rPr dirty="0" sz="1800" spc="-185" b="1">
                <a:solidFill>
                  <a:srgbClr val="FFFFFF"/>
                </a:solidFill>
                <a:latin typeface="Consolas"/>
                <a:cs typeface="Consolas"/>
              </a:rPr>
              <a:t>-­‐ViewType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VirtualMachine </a:t>
            </a:r>
            <a:r>
              <a:rPr dirty="0" sz="1800" spc="-225" b="1">
                <a:solidFill>
                  <a:srgbClr val="FFFFFF"/>
                </a:solidFill>
                <a:latin typeface="Consolas"/>
                <a:cs typeface="Consolas"/>
              </a:rPr>
              <a:t>-­‐Filter</a:t>
            </a:r>
            <a:r>
              <a:rPr dirty="0" sz="1800" spc="500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@{"Name"="VM001"}</a:t>
            </a:r>
            <a:endParaRPr sz="1800">
              <a:latin typeface="Consolas"/>
              <a:cs typeface="Consolas"/>
            </a:endParaRPr>
          </a:p>
          <a:p>
            <a:pPr marL="583565">
              <a:lnSpc>
                <a:spcPct val="100000"/>
              </a:lnSpc>
              <a:spcBef>
                <a:spcPts val="35"/>
              </a:spcBef>
            </a:pP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$vm.ReconfigVM_Task($spec)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 marR="361950">
              <a:lnSpc>
                <a:spcPct val="100000"/>
              </a:lnSpc>
              <a:spcBef>
                <a:spcPts val="1520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790"/>
              </a:spcBef>
            </a:pPr>
            <a:r>
              <a:rPr dirty="0" sz="1800" spc="-250">
                <a:solidFill>
                  <a:srgbClr val="FFFFFF"/>
                </a:solidFill>
                <a:latin typeface="Consolas"/>
                <a:cs typeface="Consolas"/>
              </a:rPr>
              <a:t>Get-­‐VM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VM001 | </a:t>
            </a:r>
            <a:r>
              <a:rPr dirty="0" sz="1800" spc="-70">
                <a:solidFill>
                  <a:srgbClr val="FFFFFF"/>
                </a:solidFill>
                <a:latin typeface="Consolas"/>
                <a:cs typeface="Consolas"/>
              </a:rPr>
              <a:t>Get-­‐VMResourceConfiguration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| </a:t>
            </a:r>
            <a:r>
              <a:rPr dirty="0" sz="1800" spc="-70">
                <a:solidFill>
                  <a:srgbClr val="FFFFFF"/>
                </a:solidFill>
                <a:latin typeface="Consolas"/>
                <a:cs typeface="Consolas"/>
              </a:rPr>
              <a:t>Set-­‐VMResourceConfiguration </a:t>
            </a:r>
            <a:r>
              <a:rPr dirty="0" sz="1800" spc="-665">
                <a:solidFill>
                  <a:srgbClr val="FFFFFF"/>
                </a:solidFill>
                <a:latin typeface="Consolas"/>
                <a:cs typeface="Consolas"/>
              </a:rPr>
              <a:t>-­‐ 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MemLimitMB</a:t>
            </a:r>
            <a:r>
              <a:rPr dirty="0" sz="1800" spc="-5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onsolas"/>
                <a:cs typeface="Consolas"/>
              </a:rPr>
              <a:t>$null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780" y="884765"/>
            <a:ext cx="2512060" cy="438150"/>
          </a:xfrm>
          <a:custGeom>
            <a:avLst/>
            <a:gdLst/>
            <a:ahLst/>
            <a:cxnLst/>
            <a:rect l="l" t="t" r="r" b="b"/>
            <a:pathLst>
              <a:path w="2512060" h="438150">
                <a:moveTo>
                  <a:pt x="2439076" y="0"/>
                </a:moveTo>
                <a:lnTo>
                  <a:pt x="72951" y="0"/>
                </a:lnTo>
                <a:lnTo>
                  <a:pt x="44555" y="5731"/>
                </a:lnTo>
                <a:lnTo>
                  <a:pt x="21366" y="21362"/>
                </a:lnTo>
                <a:lnTo>
                  <a:pt x="5732" y="44546"/>
                </a:lnTo>
                <a:lnTo>
                  <a:pt x="0" y="72937"/>
                </a:lnTo>
                <a:lnTo>
                  <a:pt x="0" y="364680"/>
                </a:lnTo>
                <a:lnTo>
                  <a:pt x="5732" y="393071"/>
                </a:lnTo>
                <a:lnTo>
                  <a:pt x="21366" y="416255"/>
                </a:lnTo>
                <a:lnTo>
                  <a:pt x="44555" y="431887"/>
                </a:lnTo>
                <a:lnTo>
                  <a:pt x="72951" y="437619"/>
                </a:lnTo>
                <a:lnTo>
                  <a:pt x="2439076" y="437619"/>
                </a:lnTo>
                <a:lnTo>
                  <a:pt x="2467472" y="431887"/>
                </a:lnTo>
                <a:lnTo>
                  <a:pt x="2490660" y="416255"/>
                </a:lnTo>
                <a:lnTo>
                  <a:pt x="2506294" y="393071"/>
                </a:lnTo>
                <a:lnTo>
                  <a:pt x="2512027" y="364680"/>
                </a:lnTo>
                <a:lnTo>
                  <a:pt x="2512027" y="72937"/>
                </a:lnTo>
                <a:lnTo>
                  <a:pt x="2506294" y="44546"/>
                </a:lnTo>
                <a:lnTo>
                  <a:pt x="2490660" y="21362"/>
                </a:lnTo>
                <a:lnTo>
                  <a:pt x="2467472" y="5731"/>
                </a:lnTo>
                <a:lnTo>
                  <a:pt x="2439076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117" y="316647"/>
            <a:ext cx="5648325" cy="3911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5"/>
              <a:t>How the SRM Cmdlets relate to the</a:t>
            </a:r>
            <a:r>
              <a:rPr dirty="0" sz="2400" spc="-140"/>
              <a:t> </a:t>
            </a:r>
            <a:r>
              <a:rPr dirty="0" sz="2400" spc="-5"/>
              <a:t>API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81548" y="950413"/>
            <a:ext cx="2160270" cy="299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spc="-110">
                <a:solidFill>
                  <a:srgbClr val="333333"/>
                </a:solidFill>
                <a:latin typeface="Consolas"/>
                <a:cs typeface="Consolas"/>
              </a:rPr>
              <a:t>Connect-­‐SRMServer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5820" y="981152"/>
            <a:ext cx="732663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-&gt; Connects to the SRM Server attached to vCenter and creates</a:t>
            </a:r>
            <a:r>
              <a:rPr dirty="0" sz="1400" spc="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$Global:defaultSRMServers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207" y="1512484"/>
            <a:ext cx="2581910" cy="438150"/>
          </a:xfrm>
          <a:custGeom>
            <a:avLst/>
            <a:gdLst/>
            <a:ahLst/>
            <a:cxnLst/>
            <a:rect l="l" t="t" r="r" b="b"/>
            <a:pathLst>
              <a:path w="2581910" h="438150">
                <a:moveTo>
                  <a:pt x="2508771" y="0"/>
                </a:moveTo>
                <a:lnTo>
                  <a:pt x="72951" y="0"/>
                </a:lnTo>
                <a:lnTo>
                  <a:pt x="44555" y="5731"/>
                </a:lnTo>
                <a:lnTo>
                  <a:pt x="21366" y="21362"/>
                </a:lnTo>
                <a:lnTo>
                  <a:pt x="5732" y="44546"/>
                </a:lnTo>
                <a:lnTo>
                  <a:pt x="0" y="72937"/>
                </a:lnTo>
                <a:lnTo>
                  <a:pt x="0" y="364681"/>
                </a:lnTo>
                <a:lnTo>
                  <a:pt x="5732" y="393072"/>
                </a:lnTo>
                <a:lnTo>
                  <a:pt x="21366" y="416256"/>
                </a:lnTo>
                <a:lnTo>
                  <a:pt x="44555" y="431887"/>
                </a:lnTo>
                <a:lnTo>
                  <a:pt x="72951" y="437619"/>
                </a:lnTo>
                <a:lnTo>
                  <a:pt x="2508771" y="437619"/>
                </a:lnTo>
                <a:lnTo>
                  <a:pt x="2537166" y="431887"/>
                </a:lnTo>
                <a:lnTo>
                  <a:pt x="2560355" y="416256"/>
                </a:lnTo>
                <a:lnTo>
                  <a:pt x="2575989" y="393072"/>
                </a:lnTo>
                <a:lnTo>
                  <a:pt x="2581722" y="364681"/>
                </a:lnTo>
                <a:lnTo>
                  <a:pt x="2581722" y="72937"/>
                </a:lnTo>
                <a:lnTo>
                  <a:pt x="2575989" y="44546"/>
                </a:lnTo>
                <a:lnTo>
                  <a:pt x="2560355" y="21362"/>
                </a:lnTo>
                <a:lnTo>
                  <a:pt x="2537166" y="5731"/>
                </a:lnTo>
                <a:lnTo>
                  <a:pt x="2508771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79961" y="1579817"/>
            <a:ext cx="2286000" cy="299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solidFill>
                  <a:srgbClr val="333333"/>
                </a:solidFill>
                <a:latin typeface="Consolas"/>
                <a:cs typeface="Consolas"/>
              </a:rPr>
              <a:t>$defaultSRMServers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5819" y="1579817"/>
            <a:ext cx="62007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-&gt; Stores an array of connected SRM Servers which we can use for our</a:t>
            </a:r>
            <a:r>
              <a:rPr dirty="0" sz="1400" spc="1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scripts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25202" y="2439601"/>
            <a:ext cx="6364911" cy="3158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316647"/>
            <a:ext cx="5648325" cy="3911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5"/>
              <a:t>How the SRM Cmdlets relate to the</a:t>
            </a:r>
            <a:r>
              <a:rPr dirty="0" sz="2400" spc="-140"/>
              <a:t> </a:t>
            </a:r>
            <a:r>
              <a:rPr dirty="0" sz="2400" spc="-5"/>
              <a:t>API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33207" y="910704"/>
            <a:ext cx="4680585" cy="438150"/>
          </a:xfrm>
          <a:custGeom>
            <a:avLst/>
            <a:gdLst/>
            <a:ahLst/>
            <a:cxnLst/>
            <a:rect l="l" t="t" r="r" b="b"/>
            <a:pathLst>
              <a:path w="4680585" h="438150">
                <a:moveTo>
                  <a:pt x="4607404" y="0"/>
                </a:moveTo>
                <a:lnTo>
                  <a:pt x="72951" y="0"/>
                </a:lnTo>
                <a:lnTo>
                  <a:pt x="44555" y="5731"/>
                </a:lnTo>
                <a:lnTo>
                  <a:pt x="21366" y="21362"/>
                </a:lnTo>
                <a:lnTo>
                  <a:pt x="5732" y="44546"/>
                </a:lnTo>
                <a:lnTo>
                  <a:pt x="0" y="72937"/>
                </a:lnTo>
                <a:lnTo>
                  <a:pt x="0" y="364680"/>
                </a:lnTo>
                <a:lnTo>
                  <a:pt x="5732" y="393071"/>
                </a:lnTo>
                <a:lnTo>
                  <a:pt x="21366" y="416255"/>
                </a:lnTo>
                <a:lnTo>
                  <a:pt x="44555" y="431886"/>
                </a:lnTo>
                <a:lnTo>
                  <a:pt x="72951" y="437617"/>
                </a:lnTo>
                <a:lnTo>
                  <a:pt x="4607404" y="437617"/>
                </a:lnTo>
                <a:lnTo>
                  <a:pt x="4635799" y="431886"/>
                </a:lnTo>
                <a:lnTo>
                  <a:pt x="4658988" y="416255"/>
                </a:lnTo>
                <a:lnTo>
                  <a:pt x="4674622" y="393071"/>
                </a:lnTo>
                <a:lnTo>
                  <a:pt x="4680355" y="364680"/>
                </a:lnTo>
                <a:lnTo>
                  <a:pt x="4680355" y="72937"/>
                </a:lnTo>
                <a:lnTo>
                  <a:pt x="4674622" y="44546"/>
                </a:lnTo>
                <a:lnTo>
                  <a:pt x="4658988" y="21362"/>
                </a:lnTo>
                <a:lnTo>
                  <a:pt x="4635799" y="5731"/>
                </a:lnTo>
                <a:lnTo>
                  <a:pt x="4607404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253358" y="980984"/>
            <a:ext cx="95821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-&gt; SRM</a:t>
            </a:r>
            <a:r>
              <a:rPr dirty="0" sz="1400" spc="-1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33333"/>
                </a:solidFill>
                <a:latin typeface="Arial"/>
                <a:cs typeface="Arial"/>
              </a:rPr>
              <a:t>API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1767" y="1666701"/>
            <a:ext cx="1550323" cy="976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2425" y="1812174"/>
            <a:ext cx="1159625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3511" y="1695410"/>
            <a:ext cx="1446319" cy="8752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3511" y="1695410"/>
            <a:ext cx="1446530" cy="875665"/>
          </a:xfrm>
          <a:custGeom>
            <a:avLst/>
            <a:gdLst/>
            <a:ahLst/>
            <a:cxnLst/>
            <a:rect l="l" t="t" r="r" b="b"/>
            <a:pathLst>
              <a:path w="1446530" h="875664">
                <a:moveTo>
                  <a:pt x="0" y="145875"/>
                </a:moveTo>
                <a:lnTo>
                  <a:pt x="24501" y="81723"/>
                </a:lnTo>
                <a:lnTo>
                  <a:pt x="52957" y="54638"/>
                </a:lnTo>
                <a:lnTo>
                  <a:pt x="90288" y="32047"/>
                </a:lnTo>
                <a:lnTo>
                  <a:pt x="135046" y="14827"/>
                </a:lnTo>
                <a:lnTo>
                  <a:pt x="185785" y="3852"/>
                </a:lnTo>
                <a:lnTo>
                  <a:pt x="241057" y="0"/>
                </a:lnTo>
                <a:lnTo>
                  <a:pt x="1205261" y="0"/>
                </a:lnTo>
                <a:lnTo>
                  <a:pt x="1260534" y="3852"/>
                </a:lnTo>
                <a:lnTo>
                  <a:pt x="1311273" y="14827"/>
                </a:lnTo>
                <a:lnTo>
                  <a:pt x="1356031" y="32047"/>
                </a:lnTo>
                <a:lnTo>
                  <a:pt x="1393362" y="54638"/>
                </a:lnTo>
                <a:lnTo>
                  <a:pt x="1421818" y="81723"/>
                </a:lnTo>
                <a:lnTo>
                  <a:pt x="1446319" y="145875"/>
                </a:lnTo>
                <a:lnTo>
                  <a:pt x="1446319" y="729362"/>
                </a:lnTo>
                <a:lnTo>
                  <a:pt x="1421818" y="793515"/>
                </a:lnTo>
                <a:lnTo>
                  <a:pt x="1393362" y="820600"/>
                </a:lnTo>
                <a:lnTo>
                  <a:pt x="1356031" y="843191"/>
                </a:lnTo>
                <a:lnTo>
                  <a:pt x="1311273" y="860411"/>
                </a:lnTo>
                <a:lnTo>
                  <a:pt x="1260534" y="871386"/>
                </a:lnTo>
                <a:lnTo>
                  <a:pt x="1205261" y="875238"/>
                </a:lnTo>
                <a:lnTo>
                  <a:pt x="241057" y="875238"/>
                </a:lnTo>
                <a:lnTo>
                  <a:pt x="185785" y="871386"/>
                </a:lnTo>
                <a:lnTo>
                  <a:pt x="135046" y="860411"/>
                </a:lnTo>
                <a:lnTo>
                  <a:pt x="90288" y="843191"/>
                </a:lnTo>
                <a:lnTo>
                  <a:pt x="52957" y="820600"/>
                </a:lnTo>
                <a:lnTo>
                  <a:pt x="24501" y="793515"/>
                </a:lnTo>
                <a:lnTo>
                  <a:pt x="0" y="729362"/>
                </a:lnTo>
                <a:lnTo>
                  <a:pt x="0" y="145875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712" y="1129512"/>
            <a:ext cx="565785" cy="713105"/>
          </a:xfrm>
          <a:custGeom>
            <a:avLst/>
            <a:gdLst/>
            <a:ahLst/>
            <a:cxnLst/>
            <a:rect l="l" t="t" r="r" b="b"/>
            <a:pathLst>
              <a:path w="565785" h="713105">
                <a:moveTo>
                  <a:pt x="140493" y="0"/>
                </a:moveTo>
                <a:lnTo>
                  <a:pt x="0" y="0"/>
                </a:lnTo>
                <a:lnTo>
                  <a:pt x="0" y="712652"/>
                </a:lnTo>
                <a:lnTo>
                  <a:pt x="442912" y="712652"/>
                </a:lnTo>
                <a:lnTo>
                  <a:pt x="442912" y="711859"/>
                </a:lnTo>
                <a:lnTo>
                  <a:pt x="565175" y="711859"/>
                </a:lnTo>
              </a:path>
            </a:pathLst>
          </a:custGeom>
          <a:ln w="19029">
            <a:solidFill>
              <a:srgbClr val="D0D1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7140" y="180331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07"/>
                </a:lnTo>
                <a:lnTo>
                  <a:pt x="76122" y="38053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14209" y="4285210"/>
            <a:ext cx="2078181" cy="490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84374" y="4368337"/>
            <a:ext cx="1525385" cy="332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62862" y="4312711"/>
            <a:ext cx="1979173" cy="3880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62861" y="4312711"/>
            <a:ext cx="1979295" cy="388620"/>
          </a:xfrm>
          <a:custGeom>
            <a:avLst/>
            <a:gdLst/>
            <a:ahLst/>
            <a:cxnLst/>
            <a:rect l="l" t="t" r="r" b="b"/>
            <a:pathLst>
              <a:path w="1979295" h="388620">
                <a:moveTo>
                  <a:pt x="0" y="64671"/>
                </a:moveTo>
                <a:lnTo>
                  <a:pt x="33528" y="36230"/>
                </a:lnTo>
                <a:lnTo>
                  <a:pt x="72468" y="24222"/>
                </a:lnTo>
                <a:lnTo>
                  <a:pt x="123552" y="14207"/>
                </a:lnTo>
                <a:lnTo>
                  <a:pt x="184800" y="6573"/>
                </a:lnTo>
                <a:lnTo>
                  <a:pt x="254232" y="1708"/>
                </a:lnTo>
                <a:lnTo>
                  <a:pt x="329868" y="0"/>
                </a:lnTo>
                <a:lnTo>
                  <a:pt x="1649304" y="0"/>
                </a:lnTo>
                <a:lnTo>
                  <a:pt x="1724939" y="1708"/>
                </a:lnTo>
                <a:lnTo>
                  <a:pt x="1794371" y="6573"/>
                </a:lnTo>
                <a:lnTo>
                  <a:pt x="1855619" y="14207"/>
                </a:lnTo>
                <a:lnTo>
                  <a:pt x="1906703" y="24222"/>
                </a:lnTo>
                <a:lnTo>
                  <a:pt x="1945644" y="36230"/>
                </a:lnTo>
                <a:lnTo>
                  <a:pt x="1979172" y="64671"/>
                </a:lnTo>
                <a:lnTo>
                  <a:pt x="1979172" y="323350"/>
                </a:lnTo>
                <a:lnTo>
                  <a:pt x="1945644" y="351791"/>
                </a:lnTo>
                <a:lnTo>
                  <a:pt x="1906703" y="363799"/>
                </a:lnTo>
                <a:lnTo>
                  <a:pt x="1855619" y="373814"/>
                </a:lnTo>
                <a:lnTo>
                  <a:pt x="1794371" y="381448"/>
                </a:lnTo>
                <a:lnTo>
                  <a:pt x="1724939" y="386314"/>
                </a:lnTo>
                <a:lnTo>
                  <a:pt x="1649304" y="388022"/>
                </a:lnTo>
                <a:lnTo>
                  <a:pt x="329868" y="388022"/>
                </a:lnTo>
                <a:lnTo>
                  <a:pt x="254232" y="386314"/>
                </a:lnTo>
                <a:lnTo>
                  <a:pt x="184800" y="381448"/>
                </a:lnTo>
                <a:lnTo>
                  <a:pt x="123552" y="373814"/>
                </a:lnTo>
                <a:lnTo>
                  <a:pt x="72468" y="363799"/>
                </a:lnTo>
                <a:lnTo>
                  <a:pt x="33528" y="351791"/>
                </a:lnTo>
                <a:lnTo>
                  <a:pt x="0" y="323350"/>
                </a:lnTo>
                <a:lnTo>
                  <a:pt x="0" y="64671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050461" y="4402693"/>
            <a:ext cx="140970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Method = 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dirty="0" sz="12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14209" y="4775661"/>
            <a:ext cx="2078181" cy="486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63096" y="4858788"/>
            <a:ext cx="1172094" cy="3325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62862" y="4802534"/>
            <a:ext cx="1979173" cy="3880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62861" y="4802533"/>
            <a:ext cx="1979295" cy="388620"/>
          </a:xfrm>
          <a:custGeom>
            <a:avLst/>
            <a:gdLst/>
            <a:ahLst/>
            <a:cxnLst/>
            <a:rect l="l" t="t" r="r" b="b"/>
            <a:pathLst>
              <a:path w="1979295" h="388620">
                <a:moveTo>
                  <a:pt x="0" y="64671"/>
                </a:moveTo>
                <a:lnTo>
                  <a:pt x="33528" y="36230"/>
                </a:lnTo>
                <a:lnTo>
                  <a:pt x="72468" y="24222"/>
                </a:lnTo>
                <a:lnTo>
                  <a:pt x="123552" y="14207"/>
                </a:lnTo>
                <a:lnTo>
                  <a:pt x="184800" y="6573"/>
                </a:lnTo>
                <a:lnTo>
                  <a:pt x="254232" y="1708"/>
                </a:lnTo>
                <a:lnTo>
                  <a:pt x="329868" y="0"/>
                </a:lnTo>
                <a:lnTo>
                  <a:pt x="1649304" y="0"/>
                </a:lnTo>
                <a:lnTo>
                  <a:pt x="1724939" y="1708"/>
                </a:lnTo>
                <a:lnTo>
                  <a:pt x="1794371" y="6573"/>
                </a:lnTo>
                <a:lnTo>
                  <a:pt x="1855619" y="14207"/>
                </a:lnTo>
                <a:lnTo>
                  <a:pt x="1906703" y="24222"/>
                </a:lnTo>
                <a:lnTo>
                  <a:pt x="1945644" y="36230"/>
                </a:lnTo>
                <a:lnTo>
                  <a:pt x="1979172" y="64671"/>
                </a:lnTo>
                <a:lnTo>
                  <a:pt x="1979172" y="323350"/>
                </a:lnTo>
                <a:lnTo>
                  <a:pt x="1945644" y="351791"/>
                </a:lnTo>
                <a:lnTo>
                  <a:pt x="1906703" y="363799"/>
                </a:lnTo>
                <a:lnTo>
                  <a:pt x="1855619" y="373814"/>
                </a:lnTo>
                <a:lnTo>
                  <a:pt x="1794371" y="381448"/>
                </a:lnTo>
                <a:lnTo>
                  <a:pt x="1724939" y="386314"/>
                </a:lnTo>
                <a:lnTo>
                  <a:pt x="1649304" y="388022"/>
                </a:lnTo>
                <a:lnTo>
                  <a:pt x="329868" y="388022"/>
                </a:lnTo>
                <a:lnTo>
                  <a:pt x="254232" y="386314"/>
                </a:lnTo>
                <a:lnTo>
                  <a:pt x="184800" y="381448"/>
                </a:lnTo>
                <a:lnTo>
                  <a:pt x="123552" y="373814"/>
                </a:lnTo>
                <a:lnTo>
                  <a:pt x="72468" y="363799"/>
                </a:lnTo>
                <a:lnTo>
                  <a:pt x="33528" y="351791"/>
                </a:lnTo>
                <a:lnTo>
                  <a:pt x="0" y="323350"/>
                </a:lnTo>
                <a:lnTo>
                  <a:pt x="0" y="64671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228203" y="4892516"/>
            <a:ext cx="105410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Property =</a:t>
            </a:r>
            <a:r>
              <a:rPr dirty="0" sz="12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961" y="973710"/>
            <a:ext cx="4420235" cy="697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00" spc="-5">
                <a:solidFill>
                  <a:srgbClr val="333333"/>
                </a:solidFill>
                <a:latin typeface="Consolas"/>
                <a:cs typeface="Consolas"/>
              </a:rPr>
              <a:t>$defaultSRMServers[0].extensiondata</a:t>
            </a:r>
            <a:endParaRPr sz="1800">
              <a:latin typeface="Consolas"/>
              <a:cs typeface="Consolas"/>
            </a:endParaRPr>
          </a:p>
          <a:p>
            <a:pPr marL="340995">
              <a:lnSpc>
                <a:spcPct val="100000"/>
              </a:lnSpc>
              <a:spcBef>
                <a:spcPts val="1445"/>
              </a:spcBef>
            </a:pP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Authentication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4359" y="2855421"/>
            <a:ext cx="1587731" cy="494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5018" y="2938548"/>
            <a:ext cx="1334192" cy="332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5450" y="2881823"/>
            <a:ext cx="1484380" cy="3949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5450" y="2881822"/>
            <a:ext cx="1484630" cy="394970"/>
          </a:xfrm>
          <a:custGeom>
            <a:avLst/>
            <a:gdLst/>
            <a:ahLst/>
            <a:cxnLst/>
            <a:rect l="l" t="t" r="r" b="b"/>
            <a:pathLst>
              <a:path w="1484630" h="394970">
                <a:moveTo>
                  <a:pt x="0" y="65828"/>
                </a:moveTo>
                <a:lnTo>
                  <a:pt x="33777" y="32603"/>
                </a:lnTo>
                <a:lnTo>
                  <a:pt x="72462" y="19280"/>
                </a:lnTo>
                <a:lnTo>
                  <a:pt x="122533" y="8987"/>
                </a:lnTo>
                <a:lnTo>
                  <a:pt x="181632" y="2351"/>
                </a:lnTo>
                <a:lnTo>
                  <a:pt x="247401" y="0"/>
                </a:lnTo>
                <a:lnTo>
                  <a:pt x="1236979" y="0"/>
                </a:lnTo>
                <a:lnTo>
                  <a:pt x="1302748" y="2351"/>
                </a:lnTo>
                <a:lnTo>
                  <a:pt x="1361847" y="8987"/>
                </a:lnTo>
                <a:lnTo>
                  <a:pt x="1411918" y="19280"/>
                </a:lnTo>
                <a:lnTo>
                  <a:pt x="1450603" y="32603"/>
                </a:lnTo>
                <a:lnTo>
                  <a:pt x="1484380" y="65828"/>
                </a:lnTo>
                <a:lnTo>
                  <a:pt x="1484380" y="329133"/>
                </a:lnTo>
                <a:lnTo>
                  <a:pt x="1450603" y="362358"/>
                </a:lnTo>
                <a:lnTo>
                  <a:pt x="1411918" y="375680"/>
                </a:lnTo>
                <a:lnTo>
                  <a:pt x="1361847" y="385974"/>
                </a:lnTo>
                <a:lnTo>
                  <a:pt x="1302748" y="392610"/>
                </a:lnTo>
                <a:lnTo>
                  <a:pt x="1236979" y="394961"/>
                </a:lnTo>
                <a:lnTo>
                  <a:pt x="247401" y="394961"/>
                </a:lnTo>
                <a:lnTo>
                  <a:pt x="181632" y="392610"/>
                </a:lnTo>
                <a:lnTo>
                  <a:pt x="122533" y="385974"/>
                </a:lnTo>
                <a:lnTo>
                  <a:pt x="72462" y="375680"/>
                </a:lnTo>
                <a:lnTo>
                  <a:pt x="33777" y="362358"/>
                </a:lnTo>
                <a:lnTo>
                  <a:pt x="0" y="329133"/>
                </a:lnTo>
                <a:lnTo>
                  <a:pt x="0" y="65828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08871" y="1846342"/>
            <a:ext cx="1289685" cy="133731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 indent="52705">
              <a:lnSpc>
                <a:spcPts val="1400"/>
              </a:lnSpc>
              <a:spcBef>
                <a:spcPts val="17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LoginLocale()  LoginSites()  LogoutLocale()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717074"/>
                </a:solidFill>
                <a:latin typeface="Arial"/>
                <a:cs typeface="Arial"/>
              </a:rPr>
              <a:t>ServiceInstance</a:t>
            </a:r>
            <a:endParaRPr sz="14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09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RetrieveContent()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4359" y="3408217"/>
            <a:ext cx="1546166" cy="5527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5018" y="3520439"/>
            <a:ext cx="827116" cy="3325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45450" y="3437473"/>
            <a:ext cx="1446319" cy="4481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5450" y="3437473"/>
            <a:ext cx="1446530" cy="448309"/>
          </a:xfrm>
          <a:custGeom>
            <a:avLst/>
            <a:gdLst/>
            <a:ahLst/>
            <a:cxnLst/>
            <a:rect l="l" t="t" r="r" b="b"/>
            <a:pathLst>
              <a:path w="1446530" h="448310">
                <a:moveTo>
                  <a:pt x="0" y="74697"/>
                </a:moveTo>
                <a:lnTo>
                  <a:pt x="32911" y="36995"/>
                </a:lnTo>
                <a:lnTo>
                  <a:pt x="70604" y="21878"/>
                </a:lnTo>
                <a:lnTo>
                  <a:pt x="119391" y="10198"/>
                </a:lnTo>
                <a:lnTo>
                  <a:pt x="176975" y="2668"/>
                </a:lnTo>
                <a:lnTo>
                  <a:pt x="241057" y="0"/>
                </a:lnTo>
                <a:lnTo>
                  <a:pt x="1205261" y="0"/>
                </a:lnTo>
                <a:lnTo>
                  <a:pt x="1269344" y="2668"/>
                </a:lnTo>
                <a:lnTo>
                  <a:pt x="1326928" y="10198"/>
                </a:lnTo>
                <a:lnTo>
                  <a:pt x="1375715" y="21878"/>
                </a:lnTo>
                <a:lnTo>
                  <a:pt x="1413408" y="36995"/>
                </a:lnTo>
                <a:lnTo>
                  <a:pt x="1446319" y="74697"/>
                </a:lnTo>
                <a:lnTo>
                  <a:pt x="1446319" y="373477"/>
                </a:lnTo>
                <a:lnTo>
                  <a:pt x="1413408" y="411178"/>
                </a:lnTo>
                <a:lnTo>
                  <a:pt x="1375715" y="426295"/>
                </a:lnTo>
                <a:lnTo>
                  <a:pt x="1326928" y="437975"/>
                </a:lnTo>
                <a:lnTo>
                  <a:pt x="1269344" y="445505"/>
                </a:lnTo>
                <a:lnTo>
                  <a:pt x="1205261" y="448174"/>
                </a:lnTo>
                <a:lnTo>
                  <a:pt x="241057" y="448174"/>
                </a:lnTo>
                <a:lnTo>
                  <a:pt x="176975" y="445505"/>
                </a:lnTo>
                <a:lnTo>
                  <a:pt x="119391" y="437975"/>
                </a:lnTo>
                <a:lnTo>
                  <a:pt x="70604" y="426295"/>
                </a:lnTo>
                <a:lnTo>
                  <a:pt x="32911" y="411178"/>
                </a:lnTo>
                <a:lnTo>
                  <a:pt x="0" y="373477"/>
                </a:lnTo>
                <a:lnTo>
                  <a:pt x="0" y="74697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24096" y="3557530"/>
            <a:ext cx="71120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Protection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94359" y="5112327"/>
            <a:ext cx="1546166" cy="5527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5018" y="5224548"/>
            <a:ext cx="777239" cy="33250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45448" y="5141848"/>
            <a:ext cx="1446319" cy="4481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45448" y="5141848"/>
            <a:ext cx="1446530" cy="448309"/>
          </a:xfrm>
          <a:custGeom>
            <a:avLst/>
            <a:gdLst/>
            <a:ahLst/>
            <a:cxnLst/>
            <a:rect l="l" t="t" r="r" b="b"/>
            <a:pathLst>
              <a:path w="1446530" h="448310">
                <a:moveTo>
                  <a:pt x="0" y="74697"/>
                </a:moveTo>
                <a:lnTo>
                  <a:pt x="32911" y="36996"/>
                </a:lnTo>
                <a:lnTo>
                  <a:pt x="70604" y="21878"/>
                </a:lnTo>
                <a:lnTo>
                  <a:pt x="119391" y="10198"/>
                </a:lnTo>
                <a:lnTo>
                  <a:pt x="176975" y="2668"/>
                </a:lnTo>
                <a:lnTo>
                  <a:pt x="241057" y="0"/>
                </a:lnTo>
                <a:lnTo>
                  <a:pt x="1205261" y="0"/>
                </a:lnTo>
                <a:lnTo>
                  <a:pt x="1269344" y="2668"/>
                </a:lnTo>
                <a:lnTo>
                  <a:pt x="1326928" y="10198"/>
                </a:lnTo>
                <a:lnTo>
                  <a:pt x="1375715" y="21878"/>
                </a:lnTo>
                <a:lnTo>
                  <a:pt x="1413408" y="36996"/>
                </a:lnTo>
                <a:lnTo>
                  <a:pt x="1446319" y="74697"/>
                </a:lnTo>
                <a:lnTo>
                  <a:pt x="1446319" y="373476"/>
                </a:lnTo>
                <a:lnTo>
                  <a:pt x="1413408" y="411178"/>
                </a:lnTo>
                <a:lnTo>
                  <a:pt x="1375715" y="426295"/>
                </a:lnTo>
                <a:lnTo>
                  <a:pt x="1326928" y="437975"/>
                </a:lnTo>
                <a:lnTo>
                  <a:pt x="1269344" y="445505"/>
                </a:lnTo>
                <a:lnTo>
                  <a:pt x="1205261" y="448174"/>
                </a:lnTo>
                <a:lnTo>
                  <a:pt x="241057" y="448174"/>
                </a:lnTo>
                <a:lnTo>
                  <a:pt x="176975" y="445505"/>
                </a:lnTo>
                <a:lnTo>
                  <a:pt x="119391" y="437975"/>
                </a:lnTo>
                <a:lnTo>
                  <a:pt x="70604" y="426295"/>
                </a:lnTo>
                <a:lnTo>
                  <a:pt x="32911" y="411178"/>
                </a:lnTo>
                <a:lnTo>
                  <a:pt x="0" y="373476"/>
                </a:lnTo>
                <a:lnTo>
                  <a:pt x="0" y="74697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24094" y="5261905"/>
            <a:ext cx="66865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Recove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078181" y="3408217"/>
            <a:ext cx="369916" cy="5527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48839" y="3428999"/>
            <a:ext cx="220287" cy="52370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129830" y="3437473"/>
            <a:ext cx="266428" cy="44817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129830" y="3437473"/>
            <a:ext cx="266700" cy="448309"/>
          </a:xfrm>
          <a:custGeom>
            <a:avLst/>
            <a:gdLst/>
            <a:ahLst/>
            <a:cxnLst/>
            <a:rect l="l" t="t" r="r" b="b"/>
            <a:pathLst>
              <a:path w="266700" h="448310">
                <a:moveTo>
                  <a:pt x="0" y="74697"/>
                </a:moveTo>
                <a:lnTo>
                  <a:pt x="3489" y="45621"/>
                </a:lnTo>
                <a:lnTo>
                  <a:pt x="13006" y="21878"/>
                </a:lnTo>
                <a:lnTo>
                  <a:pt x="27120" y="5870"/>
                </a:lnTo>
                <a:lnTo>
                  <a:pt x="44405" y="0"/>
                </a:lnTo>
                <a:lnTo>
                  <a:pt x="222022" y="0"/>
                </a:lnTo>
                <a:lnTo>
                  <a:pt x="239307" y="5870"/>
                </a:lnTo>
                <a:lnTo>
                  <a:pt x="253422" y="21878"/>
                </a:lnTo>
                <a:lnTo>
                  <a:pt x="262938" y="45621"/>
                </a:lnTo>
                <a:lnTo>
                  <a:pt x="266428" y="74697"/>
                </a:lnTo>
                <a:lnTo>
                  <a:pt x="266428" y="373477"/>
                </a:lnTo>
                <a:lnTo>
                  <a:pt x="262938" y="402552"/>
                </a:lnTo>
                <a:lnTo>
                  <a:pt x="253422" y="426295"/>
                </a:lnTo>
                <a:lnTo>
                  <a:pt x="239307" y="442303"/>
                </a:lnTo>
                <a:lnTo>
                  <a:pt x="222022" y="448174"/>
                </a:lnTo>
                <a:lnTo>
                  <a:pt x="44405" y="448174"/>
                </a:lnTo>
                <a:lnTo>
                  <a:pt x="27120" y="442303"/>
                </a:lnTo>
                <a:lnTo>
                  <a:pt x="13006" y="426295"/>
                </a:lnTo>
                <a:lnTo>
                  <a:pt x="3489" y="402552"/>
                </a:lnTo>
                <a:lnTo>
                  <a:pt x="0" y="373477"/>
                </a:lnTo>
                <a:lnTo>
                  <a:pt x="0" y="74697"/>
                </a:lnTo>
                <a:close/>
              </a:path>
            </a:pathLst>
          </a:custGeom>
          <a:ln w="9514">
            <a:solidFill>
              <a:srgbClr val="7BBC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210584" y="3466201"/>
            <a:ext cx="110489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78181" y="5112327"/>
            <a:ext cx="369916" cy="5527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148839" y="5133108"/>
            <a:ext cx="220287" cy="5237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29829" y="5141848"/>
            <a:ext cx="266428" cy="44817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29829" y="5141848"/>
            <a:ext cx="266700" cy="448309"/>
          </a:xfrm>
          <a:custGeom>
            <a:avLst/>
            <a:gdLst/>
            <a:ahLst/>
            <a:cxnLst/>
            <a:rect l="l" t="t" r="r" b="b"/>
            <a:pathLst>
              <a:path w="266700" h="448310">
                <a:moveTo>
                  <a:pt x="0" y="74697"/>
                </a:moveTo>
                <a:lnTo>
                  <a:pt x="3489" y="45621"/>
                </a:lnTo>
                <a:lnTo>
                  <a:pt x="13006" y="21878"/>
                </a:lnTo>
                <a:lnTo>
                  <a:pt x="27120" y="5870"/>
                </a:lnTo>
                <a:lnTo>
                  <a:pt x="44405" y="0"/>
                </a:lnTo>
                <a:lnTo>
                  <a:pt x="222022" y="0"/>
                </a:lnTo>
                <a:lnTo>
                  <a:pt x="239307" y="5870"/>
                </a:lnTo>
                <a:lnTo>
                  <a:pt x="253422" y="21878"/>
                </a:lnTo>
                <a:lnTo>
                  <a:pt x="262938" y="45621"/>
                </a:lnTo>
                <a:lnTo>
                  <a:pt x="266428" y="74697"/>
                </a:lnTo>
                <a:lnTo>
                  <a:pt x="266428" y="373476"/>
                </a:lnTo>
                <a:lnTo>
                  <a:pt x="262938" y="402552"/>
                </a:lnTo>
                <a:lnTo>
                  <a:pt x="253422" y="426295"/>
                </a:lnTo>
                <a:lnTo>
                  <a:pt x="239307" y="442303"/>
                </a:lnTo>
                <a:lnTo>
                  <a:pt x="222022" y="448174"/>
                </a:lnTo>
                <a:lnTo>
                  <a:pt x="44405" y="448174"/>
                </a:lnTo>
                <a:lnTo>
                  <a:pt x="27120" y="442303"/>
                </a:lnTo>
                <a:lnTo>
                  <a:pt x="13006" y="426295"/>
                </a:lnTo>
                <a:lnTo>
                  <a:pt x="3489" y="402552"/>
                </a:lnTo>
                <a:lnTo>
                  <a:pt x="0" y="373476"/>
                </a:lnTo>
                <a:lnTo>
                  <a:pt x="0" y="74697"/>
                </a:lnTo>
                <a:close/>
              </a:path>
            </a:pathLst>
          </a:custGeom>
          <a:ln w="9514">
            <a:solidFill>
              <a:srgbClr val="7BBC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210582" y="5170577"/>
            <a:ext cx="110489" cy="391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385752" y="3408217"/>
            <a:ext cx="2078181" cy="9767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56411" y="3553691"/>
            <a:ext cx="1928552" cy="6858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34320" y="3437473"/>
            <a:ext cx="1979171" cy="87523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434320" y="3437473"/>
            <a:ext cx="1979295" cy="875665"/>
          </a:xfrm>
          <a:custGeom>
            <a:avLst/>
            <a:gdLst/>
            <a:ahLst/>
            <a:cxnLst/>
            <a:rect l="l" t="t" r="r" b="b"/>
            <a:pathLst>
              <a:path w="1979295" h="875664">
                <a:moveTo>
                  <a:pt x="0" y="145875"/>
                </a:moveTo>
                <a:lnTo>
                  <a:pt x="25922" y="89094"/>
                </a:lnTo>
                <a:lnTo>
                  <a:pt x="56336" y="64315"/>
                </a:lnTo>
                <a:lnTo>
                  <a:pt x="96616" y="42726"/>
                </a:lnTo>
                <a:lnTo>
                  <a:pt x="145435" y="24913"/>
                </a:lnTo>
                <a:lnTo>
                  <a:pt x="201468" y="11463"/>
                </a:lnTo>
                <a:lnTo>
                  <a:pt x="263388" y="2963"/>
                </a:lnTo>
                <a:lnTo>
                  <a:pt x="329868" y="0"/>
                </a:lnTo>
                <a:lnTo>
                  <a:pt x="1649304" y="0"/>
                </a:lnTo>
                <a:lnTo>
                  <a:pt x="1715783" y="2963"/>
                </a:lnTo>
                <a:lnTo>
                  <a:pt x="1777703" y="11463"/>
                </a:lnTo>
                <a:lnTo>
                  <a:pt x="1833736" y="24913"/>
                </a:lnTo>
                <a:lnTo>
                  <a:pt x="1882555" y="42726"/>
                </a:lnTo>
                <a:lnTo>
                  <a:pt x="1922835" y="64315"/>
                </a:lnTo>
                <a:lnTo>
                  <a:pt x="1953249" y="89094"/>
                </a:lnTo>
                <a:lnTo>
                  <a:pt x="1979172" y="145875"/>
                </a:lnTo>
                <a:lnTo>
                  <a:pt x="1979172" y="729362"/>
                </a:lnTo>
                <a:lnTo>
                  <a:pt x="1953249" y="786144"/>
                </a:lnTo>
                <a:lnTo>
                  <a:pt x="1922835" y="810923"/>
                </a:lnTo>
                <a:lnTo>
                  <a:pt x="1882555" y="832512"/>
                </a:lnTo>
                <a:lnTo>
                  <a:pt x="1833736" y="850325"/>
                </a:lnTo>
                <a:lnTo>
                  <a:pt x="1777703" y="863775"/>
                </a:lnTo>
                <a:lnTo>
                  <a:pt x="1715783" y="872275"/>
                </a:lnTo>
                <a:lnTo>
                  <a:pt x="1649304" y="875238"/>
                </a:lnTo>
                <a:lnTo>
                  <a:pt x="329868" y="875238"/>
                </a:lnTo>
                <a:lnTo>
                  <a:pt x="263388" y="872275"/>
                </a:lnTo>
                <a:lnTo>
                  <a:pt x="201468" y="863775"/>
                </a:lnTo>
                <a:lnTo>
                  <a:pt x="145435" y="850325"/>
                </a:lnTo>
                <a:lnTo>
                  <a:pt x="96616" y="832512"/>
                </a:lnTo>
                <a:lnTo>
                  <a:pt x="56336" y="810923"/>
                </a:lnTo>
                <a:lnTo>
                  <a:pt x="25922" y="786144"/>
                </a:lnTo>
                <a:lnTo>
                  <a:pt x="0" y="729362"/>
                </a:lnTo>
                <a:lnTo>
                  <a:pt x="0" y="145875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2512966" y="3588405"/>
            <a:ext cx="1819275" cy="563245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7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ListProtectionGroups()  ListInventoryMappings()  ListReplicatedDatastores()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394065" y="4389120"/>
            <a:ext cx="2069868" cy="5527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464723" y="4501341"/>
            <a:ext cx="598516" cy="33250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444753" y="4418399"/>
            <a:ext cx="1968738" cy="44817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444753" y="4418400"/>
            <a:ext cx="1969135" cy="448309"/>
          </a:xfrm>
          <a:custGeom>
            <a:avLst/>
            <a:gdLst/>
            <a:ahLst/>
            <a:cxnLst/>
            <a:rect l="l" t="t" r="r" b="b"/>
            <a:pathLst>
              <a:path w="1969135" h="448310">
                <a:moveTo>
                  <a:pt x="0" y="74697"/>
                </a:moveTo>
                <a:lnTo>
                  <a:pt x="33351" y="41847"/>
                </a:lnTo>
                <a:lnTo>
                  <a:pt x="72086" y="27977"/>
                </a:lnTo>
                <a:lnTo>
                  <a:pt x="122901" y="16410"/>
                </a:lnTo>
                <a:lnTo>
                  <a:pt x="183826" y="7592"/>
                </a:lnTo>
                <a:lnTo>
                  <a:pt x="252892" y="1972"/>
                </a:lnTo>
                <a:lnTo>
                  <a:pt x="328129" y="0"/>
                </a:lnTo>
                <a:lnTo>
                  <a:pt x="1640610" y="0"/>
                </a:lnTo>
                <a:lnTo>
                  <a:pt x="1715846" y="1972"/>
                </a:lnTo>
                <a:lnTo>
                  <a:pt x="1784912" y="7592"/>
                </a:lnTo>
                <a:lnTo>
                  <a:pt x="1845837" y="16410"/>
                </a:lnTo>
                <a:lnTo>
                  <a:pt x="1896652" y="27977"/>
                </a:lnTo>
                <a:lnTo>
                  <a:pt x="1935387" y="41847"/>
                </a:lnTo>
                <a:lnTo>
                  <a:pt x="1968738" y="74697"/>
                </a:lnTo>
                <a:lnTo>
                  <a:pt x="1968738" y="373477"/>
                </a:lnTo>
                <a:lnTo>
                  <a:pt x="1935387" y="406326"/>
                </a:lnTo>
                <a:lnTo>
                  <a:pt x="1896652" y="420196"/>
                </a:lnTo>
                <a:lnTo>
                  <a:pt x="1845837" y="431763"/>
                </a:lnTo>
                <a:lnTo>
                  <a:pt x="1784912" y="440581"/>
                </a:lnTo>
                <a:lnTo>
                  <a:pt x="1715846" y="446201"/>
                </a:lnTo>
                <a:lnTo>
                  <a:pt x="1640610" y="448173"/>
                </a:lnTo>
                <a:lnTo>
                  <a:pt x="328129" y="448173"/>
                </a:lnTo>
                <a:lnTo>
                  <a:pt x="252892" y="446201"/>
                </a:lnTo>
                <a:lnTo>
                  <a:pt x="183826" y="440581"/>
                </a:lnTo>
                <a:lnTo>
                  <a:pt x="122901" y="431763"/>
                </a:lnTo>
                <a:lnTo>
                  <a:pt x="72086" y="420196"/>
                </a:lnTo>
                <a:lnTo>
                  <a:pt x="33351" y="406326"/>
                </a:lnTo>
                <a:lnTo>
                  <a:pt x="0" y="373477"/>
                </a:lnTo>
                <a:lnTo>
                  <a:pt x="0" y="74697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2523399" y="4538457"/>
            <a:ext cx="47434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MoRef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398221" y="5099857"/>
            <a:ext cx="2078181" cy="9725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447174" y="5125825"/>
            <a:ext cx="1979171" cy="87523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47174" y="5125825"/>
            <a:ext cx="1979295" cy="875665"/>
          </a:xfrm>
          <a:custGeom>
            <a:avLst/>
            <a:gdLst/>
            <a:ahLst/>
            <a:cxnLst/>
            <a:rect l="l" t="t" r="r" b="b"/>
            <a:pathLst>
              <a:path w="1979295" h="875664">
                <a:moveTo>
                  <a:pt x="0" y="145875"/>
                </a:moveTo>
                <a:lnTo>
                  <a:pt x="25922" y="89094"/>
                </a:lnTo>
                <a:lnTo>
                  <a:pt x="56336" y="64315"/>
                </a:lnTo>
                <a:lnTo>
                  <a:pt x="96616" y="42726"/>
                </a:lnTo>
                <a:lnTo>
                  <a:pt x="145435" y="24913"/>
                </a:lnTo>
                <a:lnTo>
                  <a:pt x="201468" y="11463"/>
                </a:lnTo>
                <a:lnTo>
                  <a:pt x="263388" y="2963"/>
                </a:lnTo>
                <a:lnTo>
                  <a:pt x="329868" y="0"/>
                </a:lnTo>
                <a:lnTo>
                  <a:pt x="1649304" y="0"/>
                </a:lnTo>
                <a:lnTo>
                  <a:pt x="1715783" y="2963"/>
                </a:lnTo>
                <a:lnTo>
                  <a:pt x="1777703" y="11463"/>
                </a:lnTo>
                <a:lnTo>
                  <a:pt x="1833736" y="24913"/>
                </a:lnTo>
                <a:lnTo>
                  <a:pt x="1882555" y="42726"/>
                </a:lnTo>
                <a:lnTo>
                  <a:pt x="1922835" y="64315"/>
                </a:lnTo>
                <a:lnTo>
                  <a:pt x="1953249" y="89094"/>
                </a:lnTo>
                <a:lnTo>
                  <a:pt x="1979172" y="145875"/>
                </a:lnTo>
                <a:lnTo>
                  <a:pt x="1979172" y="729362"/>
                </a:lnTo>
                <a:lnTo>
                  <a:pt x="1953249" y="786144"/>
                </a:lnTo>
                <a:lnTo>
                  <a:pt x="1922835" y="810923"/>
                </a:lnTo>
                <a:lnTo>
                  <a:pt x="1882555" y="832512"/>
                </a:lnTo>
                <a:lnTo>
                  <a:pt x="1833736" y="850325"/>
                </a:lnTo>
                <a:lnTo>
                  <a:pt x="1777703" y="863775"/>
                </a:lnTo>
                <a:lnTo>
                  <a:pt x="1715783" y="872275"/>
                </a:lnTo>
                <a:lnTo>
                  <a:pt x="1649304" y="875238"/>
                </a:lnTo>
                <a:lnTo>
                  <a:pt x="329868" y="875238"/>
                </a:lnTo>
                <a:lnTo>
                  <a:pt x="263388" y="872275"/>
                </a:lnTo>
                <a:lnTo>
                  <a:pt x="201468" y="863775"/>
                </a:lnTo>
                <a:lnTo>
                  <a:pt x="145435" y="850325"/>
                </a:lnTo>
                <a:lnTo>
                  <a:pt x="96616" y="832512"/>
                </a:lnTo>
                <a:lnTo>
                  <a:pt x="56336" y="810923"/>
                </a:lnTo>
                <a:lnTo>
                  <a:pt x="25922" y="786144"/>
                </a:lnTo>
                <a:lnTo>
                  <a:pt x="0" y="729362"/>
                </a:lnTo>
                <a:lnTo>
                  <a:pt x="0" y="145875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2525820" y="5368086"/>
            <a:ext cx="846455" cy="38608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7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ListPlans() 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His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ory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406534" y="6080759"/>
            <a:ext cx="2069868" cy="54864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477192" y="6192981"/>
            <a:ext cx="598516" cy="33250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457607" y="6106752"/>
            <a:ext cx="1968738" cy="44817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457607" y="6106752"/>
            <a:ext cx="1969135" cy="448309"/>
          </a:xfrm>
          <a:custGeom>
            <a:avLst/>
            <a:gdLst/>
            <a:ahLst/>
            <a:cxnLst/>
            <a:rect l="l" t="t" r="r" b="b"/>
            <a:pathLst>
              <a:path w="1969135" h="448309">
                <a:moveTo>
                  <a:pt x="0" y="74697"/>
                </a:moveTo>
                <a:lnTo>
                  <a:pt x="33351" y="41847"/>
                </a:lnTo>
                <a:lnTo>
                  <a:pt x="72086" y="27977"/>
                </a:lnTo>
                <a:lnTo>
                  <a:pt x="122901" y="16410"/>
                </a:lnTo>
                <a:lnTo>
                  <a:pt x="183826" y="7592"/>
                </a:lnTo>
                <a:lnTo>
                  <a:pt x="252892" y="1972"/>
                </a:lnTo>
                <a:lnTo>
                  <a:pt x="328129" y="0"/>
                </a:lnTo>
                <a:lnTo>
                  <a:pt x="1640610" y="0"/>
                </a:lnTo>
                <a:lnTo>
                  <a:pt x="1715846" y="1972"/>
                </a:lnTo>
                <a:lnTo>
                  <a:pt x="1784912" y="7592"/>
                </a:lnTo>
                <a:lnTo>
                  <a:pt x="1845837" y="16410"/>
                </a:lnTo>
                <a:lnTo>
                  <a:pt x="1896652" y="27977"/>
                </a:lnTo>
                <a:lnTo>
                  <a:pt x="1935387" y="41847"/>
                </a:lnTo>
                <a:lnTo>
                  <a:pt x="1968739" y="74697"/>
                </a:lnTo>
                <a:lnTo>
                  <a:pt x="1968739" y="373476"/>
                </a:lnTo>
                <a:lnTo>
                  <a:pt x="1935387" y="406326"/>
                </a:lnTo>
                <a:lnTo>
                  <a:pt x="1896652" y="420196"/>
                </a:lnTo>
                <a:lnTo>
                  <a:pt x="1845837" y="431763"/>
                </a:lnTo>
                <a:lnTo>
                  <a:pt x="1784912" y="440581"/>
                </a:lnTo>
                <a:lnTo>
                  <a:pt x="1715846" y="446201"/>
                </a:lnTo>
                <a:lnTo>
                  <a:pt x="1640610" y="448174"/>
                </a:lnTo>
                <a:lnTo>
                  <a:pt x="328129" y="448174"/>
                </a:lnTo>
                <a:lnTo>
                  <a:pt x="252892" y="446201"/>
                </a:lnTo>
                <a:lnTo>
                  <a:pt x="183826" y="440581"/>
                </a:lnTo>
                <a:lnTo>
                  <a:pt x="122901" y="431763"/>
                </a:lnTo>
                <a:lnTo>
                  <a:pt x="72086" y="420196"/>
                </a:lnTo>
                <a:lnTo>
                  <a:pt x="33351" y="406326"/>
                </a:lnTo>
                <a:lnTo>
                  <a:pt x="0" y="373476"/>
                </a:lnTo>
                <a:lnTo>
                  <a:pt x="0" y="74697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2536253" y="6226809"/>
            <a:ext cx="474345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MoRef</a:t>
            </a:r>
            <a:endParaRPr sz="12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2712" y="1129512"/>
            <a:ext cx="527685" cy="1819275"/>
          </a:xfrm>
          <a:custGeom>
            <a:avLst/>
            <a:gdLst/>
            <a:ahLst/>
            <a:cxnLst/>
            <a:rect l="l" t="t" r="r" b="b"/>
            <a:pathLst>
              <a:path w="527685" h="1819275">
                <a:moveTo>
                  <a:pt x="140493" y="0"/>
                </a:moveTo>
                <a:lnTo>
                  <a:pt x="0" y="0"/>
                </a:lnTo>
                <a:lnTo>
                  <a:pt x="0" y="1818930"/>
                </a:lnTo>
                <a:lnTo>
                  <a:pt x="527075" y="1818173"/>
                </a:lnTo>
              </a:path>
            </a:pathLst>
          </a:custGeom>
          <a:ln w="19030">
            <a:solidFill>
              <a:srgbClr val="D0D1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68985" y="2909704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109" y="76107"/>
                </a:lnTo>
                <a:lnTo>
                  <a:pt x="76176" y="37943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2712" y="1129512"/>
            <a:ext cx="527685" cy="2382520"/>
          </a:xfrm>
          <a:custGeom>
            <a:avLst/>
            <a:gdLst/>
            <a:ahLst/>
            <a:cxnLst/>
            <a:rect l="l" t="t" r="r" b="b"/>
            <a:pathLst>
              <a:path w="527685" h="2382520">
                <a:moveTo>
                  <a:pt x="140493" y="0"/>
                </a:moveTo>
                <a:lnTo>
                  <a:pt x="0" y="0"/>
                </a:lnTo>
                <a:lnTo>
                  <a:pt x="0" y="1263410"/>
                </a:lnTo>
                <a:lnTo>
                  <a:pt x="3968" y="1263410"/>
                </a:lnTo>
                <a:lnTo>
                  <a:pt x="3968" y="2382385"/>
                </a:lnTo>
                <a:lnTo>
                  <a:pt x="527075" y="2382385"/>
                </a:lnTo>
              </a:path>
            </a:pathLst>
          </a:custGeom>
          <a:ln w="19030">
            <a:solidFill>
              <a:srgbClr val="D0D1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69040" y="347384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08"/>
                </a:lnTo>
                <a:lnTo>
                  <a:pt x="76122" y="38054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96681" y="1129512"/>
            <a:ext cx="523240" cy="4087495"/>
          </a:xfrm>
          <a:custGeom>
            <a:avLst/>
            <a:gdLst/>
            <a:ahLst/>
            <a:cxnLst/>
            <a:rect l="l" t="t" r="r" b="b"/>
            <a:pathLst>
              <a:path w="523240" h="4087495">
                <a:moveTo>
                  <a:pt x="136524" y="0"/>
                </a:moveTo>
                <a:lnTo>
                  <a:pt x="3968" y="0"/>
                </a:lnTo>
                <a:lnTo>
                  <a:pt x="3968" y="2115736"/>
                </a:lnTo>
                <a:lnTo>
                  <a:pt x="0" y="2115736"/>
                </a:lnTo>
                <a:lnTo>
                  <a:pt x="0" y="4087038"/>
                </a:lnTo>
                <a:lnTo>
                  <a:pt x="523107" y="4087038"/>
                </a:lnTo>
              </a:path>
            </a:pathLst>
          </a:custGeom>
          <a:ln w="19030">
            <a:solidFill>
              <a:srgbClr val="D0D1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69040" y="51784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07"/>
                </a:lnTo>
                <a:lnTo>
                  <a:pt x="76122" y="38054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382771" y="2038581"/>
            <a:ext cx="2739353" cy="205320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6775800" y="5469648"/>
            <a:ext cx="4612005" cy="38608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75"/>
              </a:spcBef>
            </a:pPr>
            <a:r>
              <a:rPr dirty="0" sz="1200" spc="-5">
                <a:solidFill>
                  <a:srgbClr val="717074"/>
                </a:solidFill>
                <a:latin typeface="Arial"/>
                <a:cs typeface="Arial"/>
              </a:rPr>
              <a:t>Check out the Site Recovery Manager API </a:t>
            </a:r>
            <a:r>
              <a:rPr dirty="0" sz="1200" spc="-5" strike="sngStrike">
                <a:solidFill>
                  <a:srgbClr val="717074"/>
                </a:solidFill>
                <a:latin typeface="Arial"/>
                <a:cs typeface="Arial"/>
              </a:rPr>
              <a:t>Developers</a:t>
            </a:r>
            <a:r>
              <a:rPr dirty="0" sz="1200" spc="-5" strike="noStrike">
                <a:solidFill>
                  <a:srgbClr val="717074"/>
                </a:solidFill>
                <a:latin typeface="Arial"/>
                <a:cs typeface="Arial"/>
              </a:rPr>
              <a:t> Guide  https://</a:t>
            </a:r>
            <a:r>
              <a:rPr dirty="0" sz="1200" spc="-5" strike="noStrike">
                <a:solidFill>
                  <a:srgbClr val="717074"/>
                </a:solidFill>
                <a:latin typeface="Arial"/>
                <a:cs typeface="Arial"/>
                <a:hlinkClick r:id="rId38"/>
              </a:rPr>
              <a:t>www.vmware.com/support/developer/srm-api/srm_50_api.pdf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34840" y="3408217"/>
            <a:ext cx="2082337" cy="53201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505497" y="3512127"/>
            <a:ext cx="573578" cy="33250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486024" y="3437474"/>
            <a:ext cx="1979173" cy="43061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486024" y="3437474"/>
            <a:ext cx="1979295" cy="431165"/>
          </a:xfrm>
          <a:custGeom>
            <a:avLst/>
            <a:gdLst/>
            <a:ahLst/>
            <a:cxnLst/>
            <a:rect l="l" t="t" r="r" b="b"/>
            <a:pathLst>
              <a:path w="1979295" h="431164">
                <a:moveTo>
                  <a:pt x="0" y="71769"/>
                </a:moveTo>
                <a:lnTo>
                  <a:pt x="33528" y="40207"/>
                </a:lnTo>
                <a:lnTo>
                  <a:pt x="72468" y="26881"/>
                </a:lnTo>
                <a:lnTo>
                  <a:pt x="123552" y="15767"/>
                </a:lnTo>
                <a:lnTo>
                  <a:pt x="184800" y="7294"/>
                </a:lnTo>
                <a:lnTo>
                  <a:pt x="254232" y="1895"/>
                </a:lnTo>
                <a:lnTo>
                  <a:pt x="329868" y="0"/>
                </a:lnTo>
                <a:lnTo>
                  <a:pt x="1649303" y="0"/>
                </a:lnTo>
                <a:lnTo>
                  <a:pt x="1724939" y="1895"/>
                </a:lnTo>
                <a:lnTo>
                  <a:pt x="1794371" y="7294"/>
                </a:lnTo>
                <a:lnTo>
                  <a:pt x="1855619" y="15767"/>
                </a:lnTo>
                <a:lnTo>
                  <a:pt x="1906703" y="26881"/>
                </a:lnTo>
                <a:lnTo>
                  <a:pt x="1945643" y="40207"/>
                </a:lnTo>
                <a:lnTo>
                  <a:pt x="1979171" y="71769"/>
                </a:lnTo>
                <a:lnTo>
                  <a:pt x="1979171" y="358840"/>
                </a:lnTo>
                <a:lnTo>
                  <a:pt x="1945643" y="390403"/>
                </a:lnTo>
                <a:lnTo>
                  <a:pt x="1906703" y="403728"/>
                </a:lnTo>
                <a:lnTo>
                  <a:pt x="1855619" y="414843"/>
                </a:lnTo>
                <a:lnTo>
                  <a:pt x="1794371" y="423315"/>
                </a:lnTo>
                <a:lnTo>
                  <a:pt x="1724939" y="428714"/>
                </a:lnTo>
                <a:lnTo>
                  <a:pt x="1649303" y="430610"/>
                </a:lnTo>
                <a:lnTo>
                  <a:pt x="329868" y="430610"/>
                </a:lnTo>
                <a:lnTo>
                  <a:pt x="254232" y="428714"/>
                </a:lnTo>
                <a:lnTo>
                  <a:pt x="184800" y="423315"/>
                </a:lnTo>
                <a:lnTo>
                  <a:pt x="123552" y="414843"/>
                </a:lnTo>
                <a:lnTo>
                  <a:pt x="72468" y="403728"/>
                </a:lnTo>
                <a:lnTo>
                  <a:pt x="33528" y="390403"/>
                </a:lnTo>
                <a:lnTo>
                  <a:pt x="0" y="358840"/>
                </a:lnTo>
                <a:lnTo>
                  <a:pt x="0" y="71769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4564670" y="3548749"/>
            <a:ext cx="45720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..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434840" y="3857105"/>
            <a:ext cx="2069868" cy="53201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505497" y="3961014"/>
            <a:ext cx="573578" cy="33250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486024" y="3885647"/>
            <a:ext cx="1968738" cy="43061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486024" y="3885647"/>
            <a:ext cx="1969135" cy="431165"/>
          </a:xfrm>
          <a:custGeom>
            <a:avLst/>
            <a:gdLst/>
            <a:ahLst/>
            <a:cxnLst/>
            <a:rect l="l" t="t" r="r" b="b"/>
            <a:pathLst>
              <a:path w="1969135" h="431164">
                <a:moveTo>
                  <a:pt x="0" y="71769"/>
                </a:moveTo>
                <a:lnTo>
                  <a:pt x="33351" y="40207"/>
                </a:lnTo>
                <a:lnTo>
                  <a:pt x="72086" y="26881"/>
                </a:lnTo>
                <a:lnTo>
                  <a:pt x="122901" y="15767"/>
                </a:lnTo>
                <a:lnTo>
                  <a:pt x="183826" y="7294"/>
                </a:lnTo>
                <a:lnTo>
                  <a:pt x="252892" y="1895"/>
                </a:lnTo>
                <a:lnTo>
                  <a:pt x="328129" y="0"/>
                </a:lnTo>
                <a:lnTo>
                  <a:pt x="1640609" y="0"/>
                </a:lnTo>
                <a:lnTo>
                  <a:pt x="1715846" y="1895"/>
                </a:lnTo>
                <a:lnTo>
                  <a:pt x="1784912" y="7294"/>
                </a:lnTo>
                <a:lnTo>
                  <a:pt x="1845837" y="15767"/>
                </a:lnTo>
                <a:lnTo>
                  <a:pt x="1896652" y="26881"/>
                </a:lnTo>
                <a:lnTo>
                  <a:pt x="1935387" y="40207"/>
                </a:lnTo>
                <a:lnTo>
                  <a:pt x="1968738" y="71769"/>
                </a:lnTo>
                <a:lnTo>
                  <a:pt x="1968738" y="358841"/>
                </a:lnTo>
                <a:lnTo>
                  <a:pt x="1935387" y="390404"/>
                </a:lnTo>
                <a:lnTo>
                  <a:pt x="1896652" y="403729"/>
                </a:lnTo>
                <a:lnTo>
                  <a:pt x="1845837" y="414844"/>
                </a:lnTo>
                <a:lnTo>
                  <a:pt x="1784912" y="423316"/>
                </a:lnTo>
                <a:lnTo>
                  <a:pt x="1715846" y="428715"/>
                </a:lnTo>
                <a:lnTo>
                  <a:pt x="1640609" y="430611"/>
                </a:lnTo>
                <a:lnTo>
                  <a:pt x="328129" y="430611"/>
                </a:lnTo>
                <a:lnTo>
                  <a:pt x="252892" y="428715"/>
                </a:lnTo>
                <a:lnTo>
                  <a:pt x="183826" y="423316"/>
                </a:lnTo>
                <a:lnTo>
                  <a:pt x="122901" y="414844"/>
                </a:lnTo>
                <a:lnTo>
                  <a:pt x="72086" y="403729"/>
                </a:lnTo>
                <a:lnTo>
                  <a:pt x="33351" y="390404"/>
                </a:lnTo>
                <a:lnTo>
                  <a:pt x="0" y="358841"/>
                </a:lnTo>
                <a:lnTo>
                  <a:pt x="0" y="71769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4564670" y="3996923"/>
            <a:ext cx="45720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..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434840" y="5112327"/>
            <a:ext cx="2082337" cy="53201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505497" y="5216236"/>
            <a:ext cx="573578" cy="33250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486024" y="5141848"/>
            <a:ext cx="1979173" cy="43061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486024" y="5141848"/>
            <a:ext cx="1979295" cy="431165"/>
          </a:xfrm>
          <a:custGeom>
            <a:avLst/>
            <a:gdLst/>
            <a:ahLst/>
            <a:cxnLst/>
            <a:rect l="l" t="t" r="r" b="b"/>
            <a:pathLst>
              <a:path w="1979295" h="431164">
                <a:moveTo>
                  <a:pt x="0" y="71769"/>
                </a:moveTo>
                <a:lnTo>
                  <a:pt x="33528" y="40207"/>
                </a:lnTo>
                <a:lnTo>
                  <a:pt x="72468" y="26881"/>
                </a:lnTo>
                <a:lnTo>
                  <a:pt x="123552" y="15767"/>
                </a:lnTo>
                <a:lnTo>
                  <a:pt x="184800" y="7294"/>
                </a:lnTo>
                <a:lnTo>
                  <a:pt x="254232" y="1895"/>
                </a:lnTo>
                <a:lnTo>
                  <a:pt x="329868" y="0"/>
                </a:lnTo>
                <a:lnTo>
                  <a:pt x="1649303" y="0"/>
                </a:lnTo>
                <a:lnTo>
                  <a:pt x="1724939" y="1895"/>
                </a:lnTo>
                <a:lnTo>
                  <a:pt x="1794371" y="7294"/>
                </a:lnTo>
                <a:lnTo>
                  <a:pt x="1855619" y="15767"/>
                </a:lnTo>
                <a:lnTo>
                  <a:pt x="1906703" y="26881"/>
                </a:lnTo>
                <a:lnTo>
                  <a:pt x="1945643" y="40207"/>
                </a:lnTo>
                <a:lnTo>
                  <a:pt x="1979171" y="71769"/>
                </a:lnTo>
                <a:lnTo>
                  <a:pt x="1979171" y="358840"/>
                </a:lnTo>
                <a:lnTo>
                  <a:pt x="1945643" y="390403"/>
                </a:lnTo>
                <a:lnTo>
                  <a:pt x="1906703" y="403728"/>
                </a:lnTo>
                <a:lnTo>
                  <a:pt x="1855619" y="414843"/>
                </a:lnTo>
                <a:lnTo>
                  <a:pt x="1794371" y="423315"/>
                </a:lnTo>
                <a:lnTo>
                  <a:pt x="1724939" y="428714"/>
                </a:lnTo>
                <a:lnTo>
                  <a:pt x="1649303" y="430610"/>
                </a:lnTo>
                <a:lnTo>
                  <a:pt x="329868" y="430610"/>
                </a:lnTo>
                <a:lnTo>
                  <a:pt x="254232" y="428714"/>
                </a:lnTo>
                <a:lnTo>
                  <a:pt x="184800" y="423315"/>
                </a:lnTo>
                <a:lnTo>
                  <a:pt x="123552" y="414843"/>
                </a:lnTo>
                <a:lnTo>
                  <a:pt x="72468" y="403728"/>
                </a:lnTo>
                <a:lnTo>
                  <a:pt x="33528" y="390403"/>
                </a:lnTo>
                <a:lnTo>
                  <a:pt x="0" y="358840"/>
                </a:lnTo>
                <a:lnTo>
                  <a:pt x="0" y="71769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4564670" y="5253125"/>
            <a:ext cx="45720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..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34840" y="5561214"/>
            <a:ext cx="2069868" cy="53201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505497" y="5665123"/>
            <a:ext cx="573578" cy="33250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486024" y="5590022"/>
            <a:ext cx="1968738" cy="43061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486024" y="5590022"/>
            <a:ext cx="1969135" cy="431165"/>
          </a:xfrm>
          <a:custGeom>
            <a:avLst/>
            <a:gdLst/>
            <a:ahLst/>
            <a:cxnLst/>
            <a:rect l="l" t="t" r="r" b="b"/>
            <a:pathLst>
              <a:path w="1969135" h="431164">
                <a:moveTo>
                  <a:pt x="0" y="71769"/>
                </a:moveTo>
                <a:lnTo>
                  <a:pt x="33351" y="40207"/>
                </a:lnTo>
                <a:lnTo>
                  <a:pt x="72086" y="26881"/>
                </a:lnTo>
                <a:lnTo>
                  <a:pt x="122901" y="15767"/>
                </a:lnTo>
                <a:lnTo>
                  <a:pt x="183826" y="7294"/>
                </a:lnTo>
                <a:lnTo>
                  <a:pt x="252892" y="1895"/>
                </a:lnTo>
                <a:lnTo>
                  <a:pt x="328129" y="0"/>
                </a:lnTo>
                <a:lnTo>
                  <a:pt x="1640609" y="0"/>
                </a:lnTo>
                <a:lnTo>
                  <a:pt x="1715846" y="1895"/>
                </a:lnTo>
                <a:lnTo>
                  <a:pt x="1784912" y="7294"/>
                </a:lnTo>
                <a:lnTo>
                  <a:pt x="1845837" y="15767"/>
                </a:lnTo>
                <a:lnTo>
                  <a:pt x="1896652" y="26881"/>
                </a:lnTo>
                <a:lnTo>
                  <a:pt x="1935387" y="40207"/>
                </a:lnTo>
                <a:lnTo>
                  <a:pt x="1968738" y="71769"/>
                </a:lnTo>
                <a:lnTo>
                  <a:pt x="1968738" y="358841"/>
                </a:lnTo>
                <a:lnTo>
                  <a:pt x="1935387" y="390404"/>
                </a:lnTo>
                <a:lnTo>
                  <a:pt x="1896652" y="403729"/>
                </a:lnTo>
                <a:lnTo>
                  <a:pt x="1845837" y="414844"/>
                </a:lnTo>
                <a:lnTo>
                  <a:pt x="1784912" y="423316"/>
                </a:lnTo>
                <a:lnTo>
                  <a:pt x="1715846" y="428715"/>
                </a:lnTo>
                <a:lnTo>
                  <a:pt x="1640609" y="430611"/>
                </a:lnTo>
                <a:lnTo>
                  <a:pt x="328129" y="430611"/>
                </a:lnTo>
                <a:lnTo>
                  <a:pt x="252892" y="428715"/>
                </a:lnTo>
                <a:lnTo>
                  <a:pt x="183826" y="423316"/>
                </a:lnTo>
                <a:lnTo>
                  <a:pt x="122901" y="414844"/>
                </a:lnTo>
                <a:lnTo>
                  <a:pt x="72086" y="403729"/>
                </a:lnTo>
                <a:lnTo>
                  <a:pt x="33351" y="390404"/>
                </a:lnTo>
                <a:lnTo>
                  <a:pt x="0" y="358841"/>
                </a:lnTo>
                <a:lnTo>
                  <a:pt x="0" y="71769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4564670" y="5701298"/>
            <a:ext cx="457200" cy="2082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..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316647"/>
            <a:ext cx="4967605" cy="3911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400" spc="-5"/>
              <a:t>Site Recovery Manager –</a:t>
            </a:r>
            <a:r>
              <a:rPr dirty="0" sz="2400" spc="-50"/>
              <a:t> </a:t>
            </a:r>
            <a:r>
              <a:rPr dirty="0" sz="2400" spc="-5"/>
              <a:t>Example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87463" y="1178736"/>
            <a:ext cx="9331960" cy="36690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Connect-SrmServer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00"/>
              </a:lnSpc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$SRMAPI =</a:t>
            </a:r>
            <a:r>
              <a:rPr dirty="0" sz="1600" spc="-1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$DefaultSRMServers[0].Extensiondata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00"/>
              </a:lnSpc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$protectionGroups =</a:t>
            </a:r>
            <a:r>
              <a:rPr dirty="0" sz="1600" spc="5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$srmApi.Protection.ListProtectionGroups()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00"/>
              </a:lnSpc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$protectionGroups | Foreach</a:t>
            </a:r>
            <a:r>
              <a:rPr dirty="0" sz="1600" spc="-3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925830">
              <a:lnSpc>
                <a:spcPts val="1910"/>
              </a:lnSpc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$protectionGroup =</a:t>
            </a:r>
            <a:r>
              <a:rPr dirty="0" sz="1600" spc="-5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$_</a:t>
            </a:r>
            <a:endParaRPr sz="1600">
              <a:latin typeface="Arial"/>
              <a:cs typeface="Arial"/>
            </a:endParaRPr>
          </a:p>
          <a:p>
            <a:pPr marL="925830">
              <a:lnSpc>
                <a:spcPts val="1910"/>
              </a:lnSpc>
              <a:spcBef>
                <a:spcPts val="75"/>
              </a:spcBef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$protectionGroupInfo =</a:t>
            </a:r>
            <a:r>
              <a:rPr dirty="0" sz="1600" spc="-1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$protectionGroup.GetInfo()</a:t>
            </a:r>
            <a:endParaRPr sz="1600">
              <a:latin typeface="Arial"/>
              <a:cs typeface="Arial"/>
            </a:endParaRPr>
          </a:p>
          <a:p>
            <a:pPr marL="925830">
              <a:lnSpc>
                <a:spcPts val="1900"/>
              </a:lnSpc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$protectedVms =</a:t>
            </a:r>
            <a:r>
              <a:rPr dirty="0" sz="1600" spc="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$protectionGroup.ListProtectedVms()</a:t>
            </a:r>
            <a:endParaRPr sz="1600">
              <a:latin typeface="Arial"/>
              <a:cs typeface="Arial"/>
            </a:endParaRPr>
          </a:p>
          <a:p>
            <a:pPr marL="925830">
              <a:lnSpc>
                <a:spcPts val="1900"/>
              </a:lnSpc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$protectedVms | Foreach { $_.Vm.UpdateViewData() }</a:t>
            </a:r>
            <a:endParaRPr sz="1600">
              <a:latin typeface="Arial"/>
              <a:cs typeface="Arial"/>
            </a:endParaRPr>
          </a:p>
          <a:p>
            <a:pPr marL="925830">
              <a:lnSpc>
                <a:spcPts val="1900"/>
              </a:lnSpc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$protectedVms | Foreach</a:t>
            </a:r>
            <a:r>
              <a:rPr dirty="0" sz="1600" spc="-4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L="1839595">
              <a:lnSpc>
                <a:spcPts val="1900"/>
              </a:lnSpc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$output = "" | select VmName,</a:t>
            </a:r>
            <a:r>
              <a:rPr dirty="0" sz="1600" spc="-1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PgName</a:t>
            </a:r>
            <a:endParaRPr sz="1600">
              <a:latin typeface="Arial"/>
              <a:cs typeface="Arial"/>
            </a:endParaRPr>
          </a:p>
          <a:p>
            <a:pPr marL="1839595">
              <a:lnSpc>
                <a:spcPts val="1910"/>
              </a:lnSpc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$output.VmName =</a:t>
            </a:r>
            <a:r>
              <a:rPr dirty="0" sz="1600" spc="-4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$_.Vm.Name</a:t>
            </a:r>
            <a:endParaRPr sz="1600">
              <a:latin typeface="Arial"/>
              <a:cs typeface="Arial"/>
            </a:endParaRPr>
          </a:p>
          <a:p>
            <a:pPr marL="1839595">
              <a:lnSpc>
                <a:spcPts val="1910"/>
              </a:lnSpc>
              <a:spcBef>
                <a:spcPts val="75"/>
              </a:spcBef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$output.PgName =</a:t>
            </a:r>
            <a:r>
              <a:rPr dirty="0" sz="1600" spc="-1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$protectionGroupInfo.Name</a:t>
            </a:r>
            <a:endParaRPr sz="1600">
              <a:latin typeface="Arial"/>
              <a:cs typeface="Arial"/>
            </a:endParaRPr>
          </a:p>
          <a:p>
            <a:pPr marL="1839595">
              <a:lnSpc>
                <a:spcPts val="1900"/>
              </a:lnSpc>
            </a:pPr>
            <a:r>
              <a:rPr dirty="0" sz="1600" spc="-10">
                <a:solidFill>
                  <a:srgbClr val="717074"/>
                </a:solidFill>
                <a:latin typeface="Arial"/>
                <a:cs typeface="Arial"/>
              </a:rPr>
              <a:t>$output</a:t>
            </a:r>
            <a:endParaRPr sz="1600">
              <a:latin typeface="Arial"/>
              <a:cs typeface="Arial"/>
            </a:endParaRPr>
          </a:p>
          <a:p>
            <a:pPr marL="925830">
              <a:lnSpc>
                <a:spcPts val="1900"/>
              </a:lnSpc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} | </a:t>
            </a:r>
            <a:r>
              <a:rPr dirty="0" sz="1600" spc="-20">
                <a:solidFill>
                  <a:srgbClr val="717074"/>
                </a:solidFill>
                <a:latin typeface="Arial"/>
                <a:cs typeface="Arial"/>
              </a:rPr>
              <a:t>Format-Table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@{L="VM Name"; E={$_.VmName} }, @{L="Protection group name"; E={$_.PgName}</a:t>
            </a:r>
            <a:r>
              <a:rPr dirty="0" sz="1600" spc="15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79" y="254394"/>
            <a:ext cx="51574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 – Launching</a:t>
            </a:r>
            <a:r>
              <a:rPr dirty="0" spc="-85"/>
              <a:t> </a:t>
            </a:r>
            <a:r>
              <a:rPr dirty="0" spc="-5"/>
              <a:t>Scripts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2768" y="1101525"/>
            <a:ext cx="3896995" cy="386524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245745" indent="-233045">
              <a:lnSpc>
                <a:spcPct val="100000"/>
              </a:lnSpc>
              <a:spcBef>
                <a:spcPts val="705"/>
              </a:spcBef>
              <a:buClr>
                <a:srgbClr val="00709E"/>
              </a:buClr>
              <a:buSzPct val="115000"/>
              <a:buChar char="•"/>
              <a:tabLst>
                <a:tab pos="245745" algn="l"/>
                <a:tab pos="246379" algn="l"/>
              </a:tabLst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PowerShell</a:t>
            </a:r>
            <a:r>
              <a:rPr dirty="0" sz="2000" spc="-5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console</a:t>
            </a:r>
            <a:endParaRPr sz="2000">
              <a:latin typeface="Arial"/>
              <a:cs typeface="Arial"/>
            </a:endParaRPr>
          </a:p>
          <a:p>
            <a:pPr marL="245745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245745" algn="l"/>
                <a:tab pos="246379" algn="l"/>
              </a:tabLst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Script</a:t>
            </a:r>
            <a:r>
              <a:rPr dirty="0" sz="2000" spc="-7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Editors</a:t>
            </a:r>
            <a:endParaRPr sz="2000">
              <a:latin typeface="Arial"/>
              <a:cs typeface="Arial"/>
            </a:endParaRPr>
          </a:p>
          <a:p>
            <a:pPr lvl="1" marL="702310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702310" algn="l"/>
                <a:tab pos="702945" algn="l"/>
              </a:tabLst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PowerShell Plus</a:t>
            </a:r>
            <a:r>
              <a:rPr dirty="0" sz="2000" spc="-5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(Free)</a:t>
            </a:r>
            <a:endParaRPr sz="2000">
              <a:latin typeface="Arial"/>
              <a:cs typeface="Arial"/>
            </a:endParaRPr>
          </a:p>
          <a:p>
            <a:pPr lvl="1" marL="702310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702310" algn="l"/>
                <a:tab pos="702945" algn="l"/>
              </a:tabLst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PowerGUI</a:t>
            </a:r>
            <a:r>
              <a:rPr dirty="0" sz="2000" spc="-7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(Free)</a:t>
            </a:r>
            <a:endParaRPr sz="2000">
              <a:latin typeface="Arial"/>
              <a:cs typeface="Arial"/>
            </a:endParaRPr>
          </a:p>
          <a:p>
            <a:pPr lvl="1" marL="702310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702310" algn="l"/>
                <a:tab pos="702945" algn="l"/>
              </a:tabLst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PowerSE</a:t>
            </a:r>
            <a:r>
              <a:rPr dirty="0" sz="2000" spc="-8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(Free)</a:t>
            </a:r>
            <a:endParaRPr sz="2000">
              <a:latin typeface="Arial"/>
              <a:cs typeface="Arial"/>
            </a:endParaRPr>
          </a:p>
          <a:p>
            <a:pPr lvl="1" marL="702310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702310" algn="l"/>
                <a:tab pos="702945" algn="l"/>
              </a:tabLst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PowerShell ISE</a:t>
            </a:r>
            <a:r>
              <a:rPr dirty="0" sz="2000" spc="-6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(Free)</a:t>
            </a:r>
            <a:endParaRPr sz="2000">
              <a:latin typeface="Arial"/>
              <a:cs typeface="Arial"/>
            </a:endParaRPr>
          </a:p>
          <a:p>
            <a:pPr marL="245745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245745" algn="l"/>
                <a:tab pos="246379" algn="l"/>
              </a:tabLst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Scheduled</a:t>
            </a:r>
            <a:r>
              <a:rPr dirty="0" sz="2000" spc="-5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tasks</a:t>
            </a:r>
            <a:endParaRPr sz="2000">
              <a:latin typeface="Arial"/>
              <a:cs typeface="Arial"/>
            </a:endParaRPr>
          </a:p>
          <a:p>
            <a:pPr marL="245745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245745" algn="l"/>
                <a:tab pos="246379" algn="l"/>
              </a:tabLst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VMware vCO PowerShell</a:t>
            </a:r>
            <a:r>
              <a:rPr dirty="0" sz="2000" spc="-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Plugin</a:t>
            </a:r>
            <a:endParaRPr sz="2000">
              <a:latin typeface="Arial"/>
              <a:cs typeface="Arial"/>
            </a:endParaRPr>
          </a:p>
          <a:p>
            <a:pPr marL="245745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245745" algn="l"/>
                <a:tab pos="246379" algn="l"/>
              </a:tabLst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vCenter</a:t>
            </a:r>
            <a:r>
              <a:rPr dirty="0" sz="2000" spc="-7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Alarms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548670"/>
            <a:ext cx="4017010" cy="1020444"/>
          </a:xfrm>
          <a:prstGeom prst="rect"/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3600" spc="-10"/>
              <a:t>Demo</a:t>
            </a:r>
            <a:endParaRPr sz="3600"/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2000" spc="-5" b="0" i="1">
                <a:solidFill>
                  <a:srgbClr val="717074"/>
                </a:solidFill>
                <a:latin typeface="Arial"/>
                <a:cs typeface="Arial"/>
              </a:rPr>
              <a:t>Launch your scripts from</a:t>
            </a:r>
            <a:r>
              <a:rPr dirty="0" sz="2000" spc="-15" b="0" i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 b="0" i="1">
                <a:solidFill>
                  <a:srgbClr val="717074"/>
                </a:solidFill>
                <a:latin typeface="Arial"/>
                <a:cs typeface="Arial"/>
              </a:rPr>
              <a:t>vCenter…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79" y="50440"/>
            <a:ext cx="338137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PowerCLI</a:t>
            </a:r>
            <a:r>
              <a:rPr dirty="0" spc="-80"/>
              <a:t> </a:t>
            </a:r>
            <a:r>
              <a:rPr dirty="0" spc="-5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6596" y="672208"/>
            <a:ext cx="10285095" cy="435610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300" spc="-53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00709E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Additional</a:t>
            </a:r>
            <a:r>
              <a:rPr dirty="0" sz="2000" spc="-2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Resources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455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PowerCLI Blog -</a:t>
            </a:r>
            <a:r>
              <a:rPr dirty="0" sz="1800" spc="10">
                <a:solidFill>
                  <a:srgbClr val="0095D3"/>
                </a:solidFill>
                <a:latin typeface="Arial"/>
                <a:cs typeface="Arial"/>
              </a:rPr>
              <a:t> </a:t>
            </a:r>
            <a:r>
              <a:rPr dirty="0" sz="1800" spc="-5" u="sng">
                <a:solidFill>
                  <a:srgbClr val="0095D3"/>
                </a:solidFill>
                <a:latin typeface="Arial"/>
                <a:cs typeface="Arial"/>
                <a:hlinkClick r:id="rId2"/>
              </a:rPr>
              <a:t>http://blogs.vmware.com/PowerCLI/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635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PowerCLI Download -</a:t>
            </a:r>
            <a:r>
              <a:rPr dirty="0" sz="1800" spc="15">
                <a:solidFill>
                  <a:srgbClr val="0095D3"/>
                </a:solidFill>
                <a:latin typeface="Arial"/>
                <a:cs typeface="Arial"/>
              </a:rPr>
              <a:t> </a:t>
            </a:r>
            <a:r>
              <a:rPr dirty="0" sz="1800" spc="-5" u="sng">
                <a:solidFill>
                  <a:srgbClr val="0095D3"/>
                </a:solidFill>
                <a:latin typeface="Arial"/>
                <a:cs typeface="Arial"/>
                <a:hlinkClick r:id="rId3"/>
              </a:rPr>
              <a:t>http://vmware.com/go/PowerCLI</a:t>
            </a:r>
            <a:endParaRPr sz="1800">
              <a:latin typeface="Arial"/>
              <a:cs typeface="Arial"/>
            </a:endParaRPr>
          </a:p>
          <a:p>
            <a:pPr marL="507365" marR="2407285" indent="-228600">
              <a:lnSpc>
                <a:spcPts val="1900"/>
              </a:lnSpc>
              <a:spcBef>
                <a:spcPts val="815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PowerCLI Documentation, Cmdlet Reference, Release Notes and more - </a:t>
            </a:r>
            <a:r>
              <a:rPr dirty="0" sz="1800" spc="-5" u="sng">
                <a:solidFill>
                  <a:srgbClr val="0095D3"/>
                </a:solidFill>
                <a:latin typeface="Arial"/>
                <a:cs typeface="Arial"/>
                <a:hlinkClick r:id="rId4"/>
              </a:rPr>
              <a:t> http://vmware.com/support/developer/PowerCLI/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709E"/>
              </a:buClr>
              <a:buFont typeface="Arial"/>
              <a:buChar char="•"/>
            </a:pPr>
            <a:endParaRPr sz="2850">
              <a:latin typeface="Times New Roman"/>
              <a:cs typeface="Times New Roman"/>
            </a:endParaRPr>
          </a:p>
          <a:p>
            <a:pPr marL="507365" indent="-228600">
              <a:lnSpc>
                <a:spcPts val="2090"/>
              </a:lnSpc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PowerCLI Community</a:t>
            </a:r>
            <a:r>
              <a:rPr dirty="0" sz="1800" spc="-5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 marL="507365">
              <a:lnSpc>
                <a:spcPts val="1850"/>
              </a:lnSpc>
            </a:pPr>
            <a:r>
              <a:rPr dirty="0" sz="1600" spc="-5" u="sng">
                <a:solidFill>
                  <a:srgbClr val="0095D3"/>
                </a:solidFill>
                <a:latin typeface="Arial"/>
                <a:cs typeface="Arial"/>
                <a:hlinkClick r:id="rId5"/>
              </a:rPr>
              <a:t>http://communities.vmware.com/community/vmtn/server/vsphere/automationtools/powercli?view=discussions</a:t>
            </a:r>
            <a:endParaRPr sz="16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vSphere Automation Blog -</a:t>
            </a:r>
            <a:r>
              <a:rPr dirty="0" sz="1800" spc="-30">
                <a:solidFill>
                  <a:srgbClr val="0095D3"/>
                </a:solidFill>
                <a:latin typeface="Arial"/>
                <a:cs typeface="Arial"/>
              </a:rPr>
              <a:t> </a:t>
            </a:r>
            <a:r>
              <a:rPr dirty="0" sz="1800" spc="-5" u="sng">
                <a:solidFill>
                  <a:srgbClr val="0095D3"/>
                </a:solidFill>
                <a:latin typeface="Arial"/>
                <a:cs typeface="Arial"/>
                <a:hlinkClick r:id="rId6"/>
              </a:rPr>
              <a:t>http://blogs.vmware.com/vsphere/automation/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709E"/>
              </a:buClr>
              <a:buFont typeface="Arial"/>
              <a:buChar char="•"/>
            </a:pPr>
            <a:endParaRPr sz="2850">
              <a:latin typeface="Times New Roman"/>
              <a:cs typeface="Times New Roman"/>
            </a:endParaRPr>
          </a:p>
          <a:p>
            <a:pPr marL="507365" indent="-228600">
              <a:lnSpc>
                <a:spcPct val="100000"/>
              </a:lnSpc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Luc Dekens Blog –</a:t>
            </a:r>
            <a:r>
              <a:rPr dirty="0" sz="1800" spc="-20">
                <a:solidFill>
                  <a:srgbClr val="0095D3"/>
                </a:solidFill>
                <a:latin typeface="Arial"/>
                <a:cs typeface="Arial"/>
              </a:rPr>
              <a:t> </a:t>
            </a:r>
            <a:r>
              <a:rPr dirty="0" sz="1800" spc="-5" u="sng">
                <a:solidFill>
                  <a:srgbClr val="0095D3"/>
                </a:solidFill>
                <a:latin typeface="Arial"/>
                <a:cs typeface="Arial"/>
                <a:hlinkClick r:id="rId7"/>
              </a:rPr>
              <a:t>http://Lucd.info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0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My Blog –</a:t>
            </a:r>
            <a:r>
              <a:rPr dirty="0" sz="1800" spc="-50">
                <a:solidFill>
                  <a:srgbClr val="0095D3"/>
                </a:solidFill>
                <a:latin typeface="Arial"/>
                <a:cs typeface="Arial"/>
              </a:rPr>
              <a:t> </a:t>
            </a:r>
            <a:r>
              <a:rPr dirty="0" sz="1800" spc="-5" u="sng">
                <a:solidFill>
                  <a:srgbClr val="0095D3"/>
                </a:solidFill>
                <a:latin typeface="Arial"/>
                <a:cs typeface="Arial"/>
                <a:hlinkClick r:id="rId8"/>
              </a:rPr>
              <a:t>http://virtu-al.net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630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Google</a:t>
            </a:r>
            <a:r>
              <a:rPr dirty="0" sz="1800" spc="-7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717074"/>
                </a:solidFill>
                <a:latin typeface="Arial"/>
                <a:cs typeface="Arial"/>
              </a:rPr>
              <a:t>”PowerCLI”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79" y="57936"/>
            <a:ext cx="27692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Further</a:t>
            </a:r>
            <a:r>
              <a:rPr dirty="0" spc="-95"/>
              <a:t> </a:t>
            </a:r>
            <a:r>
              <a:rPr dirty="0" spc="-5"/>
              <a:t>Reading</a:t>
            </a:r>
          </a:p>
        </p:txBody>
      </p:sp>
      <p:sp>
        <p:nvSpPr>
          <p:cNvPr id="3" name="object 3"/>
          <p:cNvSpPr/>
          <p:nvPr/>
        </p:nvSpPr>
        <p:spPr>
          <a:xfrm>
            <a:off x="7435533" y="1797460"/>
            <a:ext cx="2701588" cy="3338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79159" y="1512871"/>
            <a:ext cx="2094656" cy="33400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56274" y="1039588"/>
            <a:ext cx="2576733" cy="33388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19234" y="1479358"/>
            <a:ext cx="2481343" cy="3424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14477" y="1474601"/>
            <a:ext cx="2491105" cy="3434079"/>
          </a:xfrm>
          <a:custGeom>
            <a:avLst/>
            <a:gdLst/>
            <a:ahLst/>
            <a:cxnLst/>
            <a:rect l="l" t="t" r="r" b="b"/>
            <a:pathLst>
              <a:path w="2491104" h="3434079">
                <a:moveTo>
                  <a:pt x="0" y="0"/>
                </a:moveTo>
                <a:lnTo>
                  <a:pt x="2491013" y="0"/>
                </a:lnTo>
                <a:lnTo>
                  <a:pt x="2491013" y="3433960"/>
                </a:lnTo>
                <a:lnTo>
                  <a:pt x="0" y="3433960"/>
                </a:lnTo>
                <a:lnTo>
                  <a:pt x="0" y="0"/>
                </a:lnTo>
                <a:close/>
              </a:path>
            </a:pathLst>
          </a:custGeom>
          <a:ln w="9514">
            <a:solidFill>
              <a:srgbClr val="8483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10976" y="2728061"/>
            <a:ext cx="2481343" cy="31088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42485" y="2164455"/>
            <a:ext cx="2657989" cy="32127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3582" y="1362842"/>
            <a:ext cx="2188508" cy="26923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84122" y="4156"/>
            <a:ext cx="5692233" cy="6849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41731" y="6449232"/>
            <a:ext cx="232410" cy="164465"/>
          </a:xfrm>
          <a:custGeom>
            <a:avLst/>
            <a:gdLst/>
            <a:ahLst/>
            <a:cxnLst/>
            <a:rect l="l" t="t" r="r" b="b"/>
            <a:pathLst>
              <a:path w="232409" h="164465">
                <a:moveTo>
                  <a:pt x="18138" y="0"/>
                </a:moveTo>
                <a:lnTo>
                  <a:pt x="4773" y="0"/>
                </a:lnTo>
                <a:lnTo>
                  <a:pt x="0" y="5798"/>
                </a:lnTo>
                <a:lnTo>
                  <a:pt x="0" y="13529"/>
                </a:lnTo>
                <a:lnTo>
                  <a:pt x="954" y="16428"/>
                </a:lnTo>
                <a:lnTo>
                  <a:pt x="1909" y="18361"/>
                </a:lnTo>
                <a:lnTo>
                  <a:pt x="49641" y="153655"/>
                </a:lnTo>
                <a:lnTo>
                  <a:pt x="52504" y="160420"/>
                </a:lnTo>
                <a:lnTo>
                  <a:pt x="57278" y="164285"/>
                </a:lnTo>
                <a:lnTo>
                  <a:pt x="69688" y="164285"/>
                </a:lnTo>
                <a:lnTo>
                  <a:pt x="74461" y="160420"/>
                </a:lnTo>
                <a:lnTo>
                  <a:pt x="76370" y="153655"/>
                </a:lnTo>
                <a:lnTo>
                  <a:pt x="85804" y="126596"/>
                </a:lnTo>
                <a:lnTo>
                  <a:pt x="63960" y="126596"/>
                </a:lnTo>
                <a:lnTo>
                  <a:pt x="23865" y="10630"/>
                </a:lnTo>
                <a:lnTo>
                  <a:pt x="21956" y="3865"/>
                </a:lnTo>
                <a:lnTo>
                  <a:pt x="18138" y="0"/>
                </a:lnTo>
                <a:close/>
              </a:path>
              <a:path w="232409" h="164465">
                <a:moveTo>
                  <a:pt x="138816" y="38655"/>
                </a:moveTo>
                <a:lnTo>
                  <a:pt x="116465" y="38655"/>
                </a:lnTo>
                <a:lnTo>
                  <a:pt x="155605" y="153655"/>
                </a:lnTo>
                <a:lnTo>
                  <a:pt x="157514" y="160420"/>
                </a:lnTo>
                <a:lnTo>
                  <a:pt x="162288" y="164285"/>
                </a:lnTo>
                <a:lnTo>
                  <a:pt x="174698" y="164285"/>
                </a:lnTo>
                <a:lnTo>
                  <a:pt x="179471" y="160420"/>
                </a:lnTo>
                <a:lnTo>
                  <a:pt x="182335" y="153655"/>
                </a:lnTo>
                <a:lnTo>
                  <a:pt x="191881" y="126596"/>
                </a:lnTo>
                <a:lnTo>
                  <a:pt x="168970" y="126596"/>
                </a:lnTo>
                <a:lnTo>
                  <a:pt x="138816" y="38655"/>
                </a:lnTo>
                <a:close/>
              </a:path>
              <a:path w="232409" h="164465">
                <a:moveTo>
                  <a:pt x="123148" y="0"/>
                </a:moveTo>
                <a:lnTo>
                  <a:pt x="108828" y="0"/>
                </a:lnTo>
                <a:lnTo>
                  <a:pt x="105964" y="3865"/>
                </a:lnTo>
                <a:lnTo>
                  <a:pt x="104055" y="9663"/>
                </a:lnTo>
                <a:lnTo>
                  <a:pt x="63960" y="126596"/>
                </a:lnTo>
                <a:lnTo>
                  <a:pt x="85804" y="126596"/>
                </a:lnTo>
                <a:lnTo>
                  <a:pt x="116465" y="38655"/>
                </a:lnTo>
                <a:lnTo>
                  <a:pt x="138816" y="38655"/>
                </a:lnTo>
                <a:lnTo>
                  <a:pt x="128875" y="9663"/>
                </a:lnTo>
                <a:lnTo>
                  <a:pt x="126966" y="3865"/>
                </a:lnTo>
                <a:lnTo>
                  <a:pt x="123148" y="0"/>
                </a:lnTo>
                <a:close/>
              </a:path>
              <a:path w="232409" h="164465">
                <a:moveTo>
                  <a:pt x="227203" y="0"/>
                </a:moveTo>
                <a:lnTo>
                  <a:pt x="213838" y="0"/>
                </a:lnTo>
                <a:lnTo>
                  <a:pt x="210974" y="4831"/>
                </a:lnTo>
                <a:lnTo>
                  <a:pt x="209065" y="9663"/>
                </a:lnTo>
                <a:lnTo>
                  <a:pt x="168970" y="126596"/>
                </a:lnTo>
                <a:lnTo>
                  <a:pt x="191881" y="126596"/>
                </a:lnTo>
                <a:lnTo>
                  <a:pt x="230067" y="18361"/>
                </a:lnTo>
                <a:lnTo>
                  <a:pt x="231022" y="16428"/>
                </a:lnTo>
                <a:lnTo>
                  <a:pt x="231975" y="13529"/>
                </a:lnTo>
                <a:lnTo>
                  <a:pt x="231975" y="5798"/>
                </a:lnTo>
                <a:lnTo>
                  <a:pt x="227203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1246" y="6449232"/>
            <a:ext cx="90170" cy="164465"/>
          </a:xfrm>
          <a:custGeom>
            <a:avLst/>
            <a:gdLst/>
            <a:ahLst/>
            <a:cxnLst/>
            <a:rect l="l" t="t" r="r" b="b"/>
            <a:pathLst>
              <a:path w="90169" h="164465">
                <a:moveTo>
                  <a:pt x="18153" y="0"/>
                </a:moveTo>
                <a:lnTo>
                  <a:pt x="4777" y="0"/>
                </a:lnTo>
                <a:lnTo>
                  <a:pt x="0" y="5798"/>
                </a:lnTo>
                <a:lnTo>
                  <a:pt x="0" y="158487"/>
                </a:lnTo>
                <a:lnTo>
                  <a:pt x="4777" y="164285"/>
                </a:lnTo>
                <a:lnTo>
                  <a:pt x="18153" y="164285"/>
                </a:lnTo>
                <a:lnTo>
                  <a:pt x="22931" y="158487"/>
                </a:lnTo>
                <a:lnTo>
                  <a:pt x="22931" y="97604"/>
                </a:lnTo>
                <a:lnTo>
                  <a:pt x="27439" y="67103"/>
                </a:lnTo>
                <a:lnTo>
                  <a:pt x="39650" y="44936"/>
                </a:lnTo>
                <a:lnTo>
                  <a:pt x="46370" y="39621"/>
                </a:lnTo>
                <a:lnTo>
                  <a:pt x="22931" y="39621"/>
                </a:lnTo>
                <a:lnTo>
                  <a:pt x="22931" y="4831"/>
                </a:lnTo>
                <a:lnTo>
                  <a:pt x="18153" y="0"/>
                </a:lnTo>
                <a:close/>
              </a:path>
              <a:path w="90169" h="164465">
                <a:moveTo>
                  <a:pt x="85034" y="0"/>
                </a:moveTo>
                <a:lnTo>
                  <a:pt x="78346" y="0"/>
                </a:lnTo>
                <a:lnTo>
                  <a:pt x="64178" y="2385"/>
                </a:lnTo>
                <a:lnTo>
                  <a:pt x="48847" y="9663"/>
                </a:lnTo>
                <a:lnTo>
                  <a:pt x="34411" y="22015"/>
                </a:lnTo>
                <a:lnTo>
                  <a:pt x="22931" y="39621"/>
                </a:lnTo>
                <a:lnTo>
                  <a:pt x="46370" y="39621"/>
                </a:lnTo>
                <a:lnTo>
                  <a:pt x="57595" y="30743"/>
                </a:lnTo>
                <a:lnTo>
                  <a:pt x="79301" y="24159"/>
                </a:lnTo>
                <a:lnTo>
                  <a:pt x="85034" y="23193"/>
                </a:lnTo>
                <a:lnTo>
                  <a:pt x="89811" y="19327"/>
                </a:lnTo>
                <a:lnTo>
                  <a:pt x="89811" y="5798"/>
                </a:lnTo>
                <a:lnTo>
                  <a:pt x="85034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29043" y="6449232"/>
            <a:ext cx="147320" cy="166370"/>
          </a:xfrm>
          <a:custGeom>
            <a:avLst/>
            <a:gdLst/>
            <a:ahLst/>
            <a:cxnLst/>
            <a:rect l="l" t="t" r="r" b="b"/>
            <a:pathLst>
              <a:path w="147319" h="166370">
                <a:moveTo>
                  <a:pt x="74455" y="0"/>
                </a:moveTo>
                <a:lnTo>
                  <a:pt x="44699" y="6450"/>
                </a:lnTo>
                <a:lnTo>
                  <a:pt x="21119" y="24050"/>
                </a:lnTo>
                <a:lnTo>
                  <a:pt x="5593" y="50170"/>
                </a:lnTo>
                <a:lnTo>
                  <a:pt x="0" y="82182"/>
                </a:lnTo>
                <a:lnTo>
                  <a:pt x="0" y="83149"/>
                </a:lnTo>
                <a:lnTo>
                  <a:pt x="6040" y="116944"/>
                </a:lnTo>
                <a:lnTo>
                  <a:pt x="22551" y="143215"/>
                </a:lnTo>
                <a:lnTo>
                  <a:pt x="47115" y="160241"/>
                </a:lnTo>
                <a:lnTo>
                  <a:pt x="77317" y="166299"/>
                </a:lnTo>
                <a:lnTo>
                  <a:pt x="95677" y="164561"/>
                </a:lnTo>
                <a:lnTo>
                  <a:pt x="111084" y="159651"/>
                </a:lnTo>
                <a:lnTo>
                  <a:pt x="124164" y="152022"/>
                </a:lnTo>
                <a:lnTo>
                  <a:pt x="132208" y="145028"/>
                </a:lnTo>
                <a:lnTo>
                  <a:pt x="78272" y="145028"/>
                </a:lnTo>
                <a:lnTo>
                  <a:pt x="58495" y="141478"/>
                </a:lnTo>
                <a:lnTo>
                  <a:pt x="41761" y="131129"/>
                </a:lnTo>
                <a:lnTo>
                  <a:pt x="29680" y="114436"/>
                </a:lnTo>
                <a:lnTo>
                  <a:pt x="23863" y="91851"/>
                </a:lnTo>
                <a:lnTo>
                  <a:pt x="141272" y="91851"/>
                </a:lnTo>
                <a:lnTo>
                  <a:pt x="146999" y="87016"/>
                </a:lnTo>
                <a:lnTo>
                  <a:pt x="146999" y="80249"/>
                </a:lnTo>
                <a:lnTo>
                  <a:pt x="145899" y="73480"/>
                </a:lnTo>
                <a:lnTo>
                  <a:pt x="23863" y="73480"/>
                </a:lnTo>
                <a:lnTo>
                  <a:pt x="29068" y="52119"/>
                </a:lnTo>
                <a:lnTo>
                  <a:pt x="39732" y="35290"/>
                </a:lnTo>
                <a:lnTo>
                  <a:pt x="54871" y="24261"/>
                </a:lnTo>
                <a:lnTo>
                  <a:pt x="73499" y="20303"/>
                </a:lnTo>
                <a:lnTo>
                  <a:pt x="122505" y="20303"/>
                </a:lnTo>
                <a:lnTo>
                  <a:pt x="105119" y="6692"/>
                </a:lnTo>
                <a:lnTo>
                  <a:pt x="74455" y="0"/>
                </a:lnTo>
                <a:close/>
              </a:path>
              <a:path w="147319" h="166370">
                <a:moveTo>
                  <a:pt x="135544" y="123757"/>
                </a:moveTo>
                <a:lnTo>
                  <a:pt x="126954" y="123757"/>
                </a:lnTo>
                <a:lnTo>
                  <a:pt x="125045" y="125691"/>
                </a:lnTo>
                <a:lnTo>
                  <a:pt x="123135" y="126657"/>
                </a:lnTo>
                <a:lnTo>
                  <a:pt x="113977" y="134015"/>
                </a:lnTo>
                <a:lnTo>
                  <a:pt x="103567" y="139831"/>
                </a:lnTo>
                <a:lnTo>
                  <a:pt x="91725" y="143653"/>
                </a:lnTo>
                <a:lnTo>
                  <a:pt x="78272" y="145028"/>
                </a:lnTo>
                <a:lnTo>
                  <a:pt x="132208" y="145028"/>
                </a:lnTo>
                <a:lnTo>
                  <a:pt x="135544" y="142127"/>
                </a:lnTo>
                <a:lnTo>
                  <a:pt x="138408" y="140194"/>
                </a:lnTo>
                <a:lnTo>
                  <a:pt x="139363" y="137293"/>
                </a:lnTo>
                <a:lnTo>
                  <a:pt x="139363" y="128591"/>
                </a:lnTo>
                <a:lnTo>
                  <a:pt x="135544" y="123757"/>
                </a:lnTo>
                <a:close/>
              </a:path>
              <a:path w="147319" h="166370">
                <a:moveTo>
                  <a:pt x="122505" y="20303"/>
                </a:moveTo>
                <a:lnTo>
                  <a:pt x="73499" y="20303"/>
                </a:lnTo>
                <a:lnTo>
                  <a:pt x="94276" y="24669"/>
                </a:lnTo>
                <a:lnTo>
                  <a:pt x="109414" y="36377"/>
                </a:lnTo>
                <a:lnTo>
                  <a:pt x="119004" y="53343"/>
                </a:lnTo>
                <a:lnTo>
                  <a:pt x="123135" y="73480"/>
                </a:lnTo>
                <a:lnTo>
                  <a:pt x="145899" y="73480"/>
                </a:lnTo>
                <a:lnTo>
                  <a:pt x="142107" y="50170"/>
                </a:lnTo>
                <a:lnTo>
                  <a:pt x="127909" y="24533"/>
                </a:lnTo>
                <a:lnTo>
                  <a:pt x="122505" y="20303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73707" y="6449232"/>
            <a:ext cx="139065" cy="166370"/>
          </a:xfrm>
          <a:custGeom>
            <a:avLst/>
            <a:gdLst/>
            <a:ahLst/>
            <a:cxnLst/>
            <a:rect l="l" t="t" r="r" b="b"/>
            <a:pathLst>
              <a:path w="139065" h="166370">
                <a:moveTo>
                  <a:pt x="67569" y="63812"/>
                </a:moveTo>
                <a:lnTo>
                  <a:pt x="40149" y="67196"/>
                </a:lnTo>
                <a:lnTo>
                  <a:pt x="18796" y="77106"/>
                </a:lnTo>
                <a:lnTo>
                  <a:pt x="4936" y="93180"/>
                </a:lnTo>
                <a:lnTo>
                  <a:pt x="0" y="115055"/>
                </a:lnTo>
                <a:lnTo>
                  <a:pt x="0" y="116022"/>
                </a:lnTo>
                <a:lnTo>
                  <a:pt x="5204" y="137746"/>
                </a:lnTo>
                <a:lnTo>
                  <a:pt x="18796" y="153488"/>
                </a:lnTo>
                <a:lnTo>
                  <a:pt x="37740" y="163066"/>
                </a:lnTo>
                <a:lnTo>
                  <a:pt x="59004" y="166299"/>
                </a:lnTo>
                <a:lnTo>
                  <a:pt x="78097" y="163957"/>
                </a:lnTo>
                <a:lnTo>
                  <a:pt x="93978" y="157718"/>
                </a:lnTo>
                <a:lnTo>
                  <a:pt x="106647" y="148759"/>
                </a:lnTo>
                <a:lnTo>
                  <a:pt x="108266" y="146961"/>
                </a:lnTo>
                <a:lnTo>
                  <a:pt x="63762" y="146961"/>
                </a:lnTo>
                <a:lnTo>
                  <a:pt x="48684" y="144831"/>
                </a:lnTo>
                <a:lnTo>
                  <a:pt x="35926" y="138622"/>
                </a:lnTo>
                <a:lnTo>
                  <a:pt x="27093" y="128606"/>
                </a:lnTo>
                <a:lnTo>
                  <a:pt x="23792" y="115055"/>
                </a:lnTo>
                <a:lnTo>
                  <a:pt x="23792" y="114088"/>
                </a:lnTo>
                <a:lnTo>
                  <a:pt x="26929" y="100794"/>
                </a:lnTo>
                <a:lnTo>
                  <a:pt x="36045" y="90400"/>
                </a:lnTo>
                <a:lnTo>
                  <a:pt x="50692" y="83632"/>
                </a:lnTo>
                <a:lnTo>
                  <a:pt x="70424" y="81215"/>
                </a:lnTo>
                <a:lnTo>
                  <a:pt x="138945" y="81215"/>
                </a:lnTo>
                <a:lnTo>
                  <a:pt x="138945" y="70580"/>
                </a:lnTo>
                <a:lnTo>
                  <a:pt x="116104" y="70580"/>
                </a:lnTo>
                <a:lnTo>
                  <a:pt x="105309" y="67891"/>
                </a:lnTo>
                <a:lnTo>
                  <a:pt x="93978" y="65746"/>
                </a:lnTo>
                <a:lnTo>
                  <a:pt x="81576" y="64326"/>
                </a:lnTo>
                <a:lnTo>
                  <a:pt x="67569" y="63812"/>
                </a:lnTo>
                <a:close/>
              </a:path>
              <a:path w="139065" h="166370">
                <a:moveTo>
                  <a:pt x="138945" y="138260"/>
                </a:moveTo>
                <a:lnTo>
                  <a:pt x="116104" y="138260"/>
                </a:lnTo>
                <a:lnTo>
                  <a:pt x="116104" y="159531"/>
                </a:lnTo>
                <a:lnTo>
                  <a:pt x="120863" y="164365"/>
                </a:lnTo>
                <a:lnTo>
                  <a:pt x="134186" y="164365"/>
                </a:lnTo>
                <a:lnTo>
                  <a:pt x="138945" y="159531"/>
                </a:lnTo>
                <a:lnTo>
                  <a:pt x="138945" y="138260"/>
                </a:lnTo>
                <a:close/>
              </a:path>
              <a:path w="139065" h="166370">
                <a:moveTo>
                  <a:pt x="138945" y="81215"/>
                </a:moveTo>
                <a:lnTo>
                  <a:pt x="70424" y="81215"/>
                </a:lnTo>
                <a:lnTo>
                  <a:pt x="83985" y="81865"/>
                </a:lnTo>
                <a:lnTo>
                  <a:pt x="96119" y="83512"/>
                </a:lnTo>
                <a:lnTo>
                  <a:pt x="106825" y="85702"/>
                </a:lnTo>
                <a:lnTo>
                  <a:pt x="116104" y="87983"/>
                </a:lnTo>
                <a:lnTo>
                  <a:pt x="116104" y="103453"/>
                </a:lnTo>
                <a:lnTo>
                  <a:pt x="111941" y="120856"/>
                </a:lnTo>
                <a:lnTo>
                  <a:pt x="100640" y="134634"/>
                </a:lnTo>
                <a:lnTo>
                  <a:pt x="83986" y="143698"/>
                </a:lnTo>
                <a:lnTo>
                  <a:pt x="63762" y="146961"/>
                </a:lnTo>
                <a:lnTo>
                  <a:pt x="108266" y="146961"/>
                </a:lnTo>
                <a:lnTo>
                  <a:pt x="116104" y="138260"/>
                </a:lnTo>
                <a:lnTo>
                  <a:pt x="138945" y="138260"/>
                </a:lnTo>
                <a:lnTo>
                  <a:pt x="138945" y="81215"/>
                </a:lnTo>
                <a:close/>
              </a:path>
              <a:path w="139065" h="166370">
                <a:moveTo>
                  <a:pt x="125034" y="21270"/>
                </a:moveTo>
                <a:lnTo>
                  <a:pt x="69472" y="21270"/>
                </a:lnTo>
                <a:lnTo>
                  <a:pt x="89205" y="23990"/>
                </a:lnTo>
                <a:lnTo>
                  <a:pt x="103852" y="32147"/>
                </a:lnTo>
                <a:lnTo>
                  <a:pt x="112967" y="45744"/>
                </a:lnTo>
                <a:lnTo>
                  <a:pt x="116029" y="64326"/>
                </a:lnTo>
                <a:lnTo>
                  <a:pt x="116104" y="70580"/>
                </a:lnTo>
                <a:lnTo>
                  <a:pt x="138945" y="70580"/>
                </a:lnTo>
                <a:lnTo>
                  <a:pt x="138874" y="63812"/>
                </a:lnTo>
                <a:lnTo>
                  <a:pt x="137889" y="50457"/>
                </a:lnTo>
                <a:lnTo>
                  <a:pt x="134782" y="37949"/>
                </a:lnTo>
                <a:lnTo>
                  <a:pt x="129711" y="27253"/>
                </a:lnTo>
                <a:lnTo>
                  <a:pt x="125034" y="21270"/>
                </a:lnTo>
                <a:close/>
              </a:path>
              <a:path w="139065" h="166370">
                <a:moveTo>
                  <a:pt x="71376" y="0"/>
                </a:moveTo>
                <a:lnTo>
                  <a:pt x="19985" y="11602"/>
                </a:lnTo>
                <a:lnTo>
                  <a:pt x="18082" y="14502"/>
                </a:lnTo>
                <a:lnTo>
                  <a:pt x="18082" y="25138"/>
                </a:lnTo>
                <a:lnTo>
                  <a:pt x="22840" y="29972"/>
                </a:lnTo>
                <a:lnTo>
                  <a:pt x="29502" y="29972"/>
                </a:lnTo>
                <a:lnTo>
                  <a:pt x="31405" y="29005"/>
                </a:lnTo>
                <a:lnTo>
                  <a:pt x="32357" y="29005"/>
                </a:lnTo>
                <a:lnTo>
                  <a:pt x="40699" y="25349"/>
                </a:lnTo>
                <a:lnTo>
                  <a:pt x="49130" y="22962"/>
                </a:lnTo>
                <a:lnTo>
                  <a:pt x="58454" y="21663"/>
                </a:lnTo>
                <a:lnTo>
                  <a:pt x="69472" y="21270"/>
                </a:lnTo>
                <a:lnTo>
                  <a:pt x="125034" y="21270"/>
                </a:lnTo>
                <a:lnTo>
                  <a:pt x="122767" y="18370"/>
                </a:lnTo>
                <a:lnTo>
                  <a:pt x="113131" y="10197"/>
                </a:lnTo>
                <a:lnTo>
                  <a:pt x="101354" y="4471"/>
                </a:lnTo>
                <a:lnTo>
                  <a:pt x="87435" y="1102"/>
                </a:lnTo>
                <a:lnTo>
                  <a:pt x="71376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0583" y="6445923"/>
            <a:ext cx="412115" cy="170180"/>
          </a:xfrm>
          <a:custGeom>
            <a:avLst/>
            <a:gdLst/>
            <a:ahLst/>
            <a:cxnLst/>
            <a:rect l="l" t="t" r="r" b="b"/>
            <a:pathLst>
              <a:path w="412115" h="170179">
                <a:moveTo>
                  <a:pt x="22067" y="0"/>
                </a:moveTo>
                <a:lnTo>
                  <a:pt x="12873" y="2267"/>
                </a:lnTo>
                <a:lnTo>
                  <a:pt x="5602" y="7768"/>
                </a:lnTo>
                <a:lnTo>
                  <a:pt x="1192" y="15083"/>
                </a:lnTo>
                <a:lnTo>
                  <a:pt x="0" y="23486"/>
                </a:lnTo>
                <a:lnTo>
                  <a:pt x="2384" y="32253"/>
                </a:lnTo>
                <a:lnTo>
                  <a:pt x="51971" y="143491"/>
                </a:lnTo>
                <a:lnTo>
                  <a:pt x="84394" y="169608"/>
                </a:lnTo>
                <a:lnTo>
                  <a:pt x="95077" y="167839"/>
                </a:lnTo>
                <a:lnTo>
                  <a:pt x="103347" y="162716"/>
                </a:lnTo>
                <a:lnTo>
                  <a:pt x="110007" y="154509"/>
                </a:lnTo>
                <a:lnTo>
                  <a:pt x="115863" y="143491"/>
                </a:lnTo>
                <a:lnTo>
                  <a:pt x="130303" y="111570"/>
                </a:lnTo>
                <a:lnTo>
                  <a:pt x="84394" y="111570"/>
                </a:lnTo>
                <a:lnTo>
                  <a:pt x="43389" y="13874"/>
                </a:lnTo>
                <a:lnTo>
                  <a:pt x="37950" y="6347"/>
                </a:lnTo>
                <a:lnTo>
                  <a:pt x="30634" y="1541"/>
                </a:lnTo>
                <a:lnTo>
                  <a:pt x="22067" y="0"/>
                </a:lnTo>
                <a:close/>
              </a:path>
              <a:path w="412115" h="170179">
                <a:moveTo>
                  <a:pt x="244600" y="40958"/>
                </a:moveTo>
                <a:lnTo>
                  <a:pt x="166404" y="40958"/>
                </a:lnTo>
                <a:lnTo>
                  <a:pt x="170218" y="41925"/>
                </a:lnTo>
                <a:lnTo>
                  <a:pt x="173079" y="44827"/>
                </a:lnTo>
                <a:lnTo>
                  <a:pt x="173079" y="142524"/>
                </a:lnTo>
                <a:lnTo>
                  <a:pt x="174510" y="152877"/>
                </a:lnTo>
                <a:lnTo>
                  <a:pt x="178801" y="161507"/>
                </a:lnTo>
                <a:lnTo>
                  <a:pt x="185953" y="167416"/>
                </a:lnTo>
                <a:lnTo>
                  <a:pt x="195966" y="169608"/>
                </a:lnTo>
                <a:lnTo>
                  <a:pt x="206128" y="167416"/>
                </a:lnTo>
                <a:lnTo>
                  <a:pt x="213608" y="161507"/>
                </a:lnTo>
                <a:lnTo>
                  <a:pt x="218227" y="152877"/>
                </a:lnTo>
                <a:lnTo>
                  <a:pt x="219806" y="142524"/>
                </a:lnTo>
                <a:lnTo>
                  <a:pt x="219806" y="66108"/>
                </a:lnTo>
                <a:lnTo>
                  <a:pt x="221669" y="55649"/>
                </a:lnTo>
                <a:lnTo>
                  <a:pt x="226839" y="47729"/>
                </a:lnTo>
                <a:lnTo>
                  <a:pt x="234691" y="42711"/>
                </a:lnTo>
                <a:lnTo>
                  <a:pt x="244600" y="40958"/>
                </a:lnTo>
                <a:close/>
              </a:path>
              <a:path w="412115" h="170179">
                <a:moveTo>
                  <a:pt x="339961" y="40958"/>
                </a:moveTo>
                <a:lnTo>
                  <a:pt x="244600" y="40958"/>
                </a:lnTo>
                <a:lnTo>
                  <a:pt x="254359" y="42847"/>
                </a:lnTo>
                <a:lnTo>
                  <a:pt x="261884" y="48092"/>
                </a:lnTo>
                <a:lnTo>
                  <a:pt x="266726" y="56057"/>
                </a:lnTo>
                <a:lnTo>
                  <a:pt x="268440" y="66108"/>
                </a:lnTo>
                <a:lnTo>
                  <a:pt x="268440" y="142524"/>
                </a:lnTo>
                <a:lnTo>
                  <a:pt x="270019" y="152877"/>
                </a:lnTo>
                <a:lnTo>
                  <a:pt x="274638" y="161507"/>
                </a:lnTo>
                <a:lnTo>
                  <a:pt x="282118" y="167416"/>
                </a:lnTo>
                <a:lnTo>
                  <a:pt x="292280" y="169608"/>
                </a:lnTo>
                <a:lnTo>
                  <a:pt x="302293" y="167416"/>
                </a:lnTo>
                <a:lnTo>
                  <a:pt x="309445" y="161507"/>
                </a:lnTo>
                <a:lnTo>
                  <a:pt x="313736" y="152877"/>
                </a:lnTo>
                <a:lnTo>
                  <a:pt x="315167" y="142524"/>
                </a:lnTo>
                <a:lnTo>
                  <a:pt x="315167" y="66108"/>
                </a:lnTo>
                <a:lnTo>
                  <a:pt x="317029" y="55649"/>
                </a:lnTo>
                <a:lnTo>
                  <a:pt x="322200" y="47729"/>
                </a:lnTo>
                <a:lnTo>
                  <a:pt x="330052" y="42711"/>
                </a:lnTo>
                <a:lnTo>
                  <a:pt x="339961" y="40958"/>
                </a:lnTo>
                <a:close/>
              </a:path>
              <a:path w="412115" h="170179">
                <a:moveTo>
                  <a:pt x="408568" y="40958"/>
                </a:moveTo>
                <a:lnTo>
                  <a:pt x="339961" y="40958"/>
                </a:lnTo>
                <a:lnTo>
                  <a:pt x="349720" y="42847"/>
                </a:lnTo>
                <a:lnTo>
                  <a:pt x="357245" y="48092"/>
                </a:lnTo>
                <a:lnTo>
                  <a:pt x="362087" y="56057"/>
                </a:lnTo>
                <a:lnTo>
                  <a:pt x="363801" y="66108"/>
                </a:lnTo>
                <a:lnTo>
                  <a:pt x="363801" y="142524"/>
                </a:lnTo>
                <a:lnTo>
                  <a:pt x="365380" y="152877"/>
                </a:lnTo>
                <a:lnTo>
                  <a:pt x="369999" y="161507"/>
                </a:lnTo>
                <a:lnTo>
                  <a:pt x="377479" y="167416"/>
                </a:lnTo>
                <a:lnTo>
                  <a:pt x="387641" y="169608"/>
                </a:lnTo>
                <a:lnTo>
                  <a:pt x="397803" y="167416"/>
                </a:lnTo>
                <a:lnTo>
                  <a:pt x="405283" y="161507"/>
                </a:lnTo>
                <a:lnTo>
                  <a:pt x="409902" y="152877"/>
                </a:lnTo>
                <a:lnTo>
                  <a:pt x="411481" y="142524"/>
                </a:lnTo>
                <a:lnTo>
                  <a:pt x="411481" y="55467"/>
                </a:lnTo>
                <a:lnTo>
                  <a:pt x="408568" y="40958"/>
                </a:lnTo>
                <a:close/>
              </a:path>
              <a:path w="412115" h="170179">
                <a:moveTo>
                  <a:pt x="166404" y="332"/>
                </a:moveTo>
                <a:lnTo>
                  <a:pt x="125101" y="19103"/>
                </a:lnTo>
                <a:lnTo>
                  <a:pt x="84394" y="111570"/>
                </a:lnTo>
                <a:lnTo>
                  <a:pt x="130303" y="111570"/>
                </a:lnTo>
                <a:lnTo>
                  <a:pt x="137796" y="95006"/>
                </a:lnTo>
                <a:lnTo>
                  <a:pt x="152875" y="61468"/>
                </a:lnTo>
                <a:lnTo>
                  <a:pt x="159729" y="45795"/>
                </a:lnTo>
                <a:lnTo>
                  <a:pt x="160682" y="44827"/>
                </a:lnTo>
                <a:lnTo>
                  <a:pt x="161636" y="40958"/>
                </a:lnTo>
                <a:lnTo>
                  <a:pt x="408568" y="40958"/>
                </a:lnTo>
                <a:lnTo>
                  <a:pt x="406966" y="32978"/>
                </a:lnTo>
                <a:lnTo>
                  <a:pt x="398942" y="21612"/>
                </a:lnTo>
                <a:lnTo>
                  <a:pt x="209316" y="21612"/>
                </a:lnTo>
                <a:lnTo>
                  <a:pt x="200332" y="12574"/>
                </a:lnTo>
                <a:lnTo>
                  <a:pt x="189648" y="5894"/>
                </a:lnTo>
                <a:lnTo>
                  <a:pt x="178071" y="1753"/>
                </a:lnTo>
                <a:lnTo>
                  <a:pt x="166404" y="332"/>
                </a:lnTo>
                <a:close/>
              </a:path>
              <a:path w="412115" h="170179">
                <a:moveTo>
                  <a:pt x="256043" y="332"/>
                </a:moveTo>
                <a:lnTo>
                  <a:pt x="238282" y="3657"/>
                </a:lnTo>
                <a:lnTo>
                  <a:pt x="223382" y="10972"/>
                </a:lnTo>
                <a:lnTo>
                  <a:pt x="213131" y="18287"/>
                </a:lnTo>
                <a:lnTo>
                  <a:pt x="209316" y="21612"/>
                </a:lnTo>
                <a:lnTo>
                  <a:pt x="304677" y="21612"/>
                </a:lnTo>
                <a:lnTo>
                  <a:pt x="296005" y="12574"/>
                </a:lnTo>
                <a:lnTo>
                  <a:pt x="285367" y="5894"/>
                </a:lnTo>
                <a:lnTo>
                  <a:pt x="272225" y="1753"/>
                </a:lnTo>
                <a:lnTo>
                  <a:pt x="256043" y="332"/>
                </a:lnTo>
                <a:close/>
              </a:path>
              <a:path w="412115" h="170179">
                <a:moveTo>
                  <a:pt x="354265" y="332"/>
                </a:moveTo>
                <a:lnTo>
                  <a:pt x="333643" y="3657"/>
                </a:lnTo>
                <a:lnTo>
                  <a:pt x="318028" y="10972"/>
                </a:lnTo>
                <a:lnTo>
                  <a:pt x="308134" y="18287"/>
                </a:lnTo>
                <a:lnTo>
                  <a:pt x="304677" y="21612"/>
                </a:lnTo>
                <a:lnTo>
                  <a:pt x="398942" y="21612"/>
                </a:lnTo>
                <a:lnTo>
                  <a:pt x="394674" y="15567"/>
                </a:lnTo>
                <a:lnTo>
                  <a:pt x="376481" y="4322"/>
                </a:lnTo>
                <a:lnTo>
                  <a:pt x="354265" y="332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78056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29" y="0"/>
                </a:moveTo>
                <a:lnTo>
                  <a:pt x="11579" y="1534"/>
                </a:lnTo>
                <a:lnTo>
                  <a:pt x="5560" y="5712"/>
                </a:lnTo>
                <a:lnTo>
                  <a:pt x="1493" y="11895"/>
                </a:lnTo>
                <a:lnTo>
                  <a:pt x="0" y="19445"/>
                </a:lnTo>
                <a:lnTo>
                  <a:pt x="0" y="20417"/>
                </a:lnTo>
                <a:lnTo>
                  <a:pt x="1360" y="27968"/>
                </a:lnTo>
                <a:lnTo>
                  <a:pt x="5205" y="34151"/>
                </a:lnTo>
                <a:lnTo>
                  <a:pt x="11180" y="38329"/>
                </a:lnTo>
                <a:lnTo>
                  <a:pt x="18929" y="39863"/>
                </a:lnTo>
                <a:lnTo>
                  <a:pt x="26278" y="38313"/>
                </a:lnTo>
                <a:lnTo>
                  <a:pt x="29565" y="35974"/>
                </a:lnTo>
                <a:lnTo>
                  <a:pt x="10411" y="35974"/>
                </a:lnTo>
                <a:lnTo>
                  <a:pt x="2839" y="29168"/>
                </a:lnTo>
                <a:lnTo>
                  <a:pt x="2839" y="10695"/>
                </a:lnTo>
                <a:lnTo>
                  <a:pt x="10411" y="3889"/>
                </a:lnTo>
                <a:lnTo>
                  <a:pt x="30045" y="3889"/>
                </a:lnTo>
                <a:lnTo>
                  <a:pt x="26678" y="1534"/>
                </a:lnTo>
                <a:lnTo>
                  <a:pt x="18929" y="0"/>
                </a:lnTo>
                <a:close/>
              </a:path>
              <a:path w="38100" h="40004">
                <a:moveTo>
                  <a:pt x="30045" y="3889"/>
                </a:moveTo>
                <a:lnTo>
                  <a:pt x="27447" y="3889"/>
                </a:lnTo>
                <a:lnTo>
                  <a:pt x="35018" y="10695"/>
                </a:lnTo>
                <a:lnTo>
                  <a:pt x="35018" y="29168"/>
                </a:lnTo>
                <a:lnTo>
                  <a:pt x="27447" y="35974"/>
                </a:lnTo>
                <a:lnTo>
                  <a:pt x="29565" y="35974"/>
                </a:lnTo>
                <a:lnTo>
                  <a:pt x="32297" y="34029"/>
                </a:lnTo>
                <a:lnTo>
                  <a:pt x="36363" y="27558"/>
                </a:lnTo>
                <a:lnTo>
                  <a:pt x="37857" y="19445"/>
                </a:lnTo>
                <a:lnTo>
                  <a:pt x="36497" y="11895"/>
                </a:lnTo>
                <a:lnTo>
                  <a:pt x="32652" y="5712"/>
                </a:lnTo>
                <a:lnTo>
                  <a:pt x="30045" y="3889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9332" y="6458895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1" y="0"/>
                </a:moveTo>
                <a:lnTo>
                  <a:pt x="948" y="0"/>
                </a:lnTo>
                <a:lnTo>
                  <a:pt x="0" y="966"/>
                </a:lnTo>
                <a:lnTo>
                  <a:pt x="0" y="18361"/>
                </a:lnTo>
                <a:lnTo>
                  <a:pt x="948" y="19327"/>
                </a:lnTo>
                <a:lnTo>
                  <a:pt x="3790" y="19327"/>
                </a:lnTo>
                <a:lnTo>
                  <a:pt x="4738" y="18361"/>
                </a:lnTo>
                <a:lnTo>
                  <a:pt x="4738" y="13529"/>
                </a:lnTo>
                <a:lnTo>
                  <a:pt x="13029" y="13529"/>
                </a:lnTo>
                <a:lnTo>
                  <a:pt x="12318" y="12562"/>
                </a:lnTo>
                <a:lnTo>
                  <a:pt x="14215" y="11596"/>
                </a:lnTo>
                <a:lnTo>
                  <a:pt x="16109" y="9663"/>
                </a:lnTo>
                <a:lnTo>
                  <a:pt x="4738" y="9663"/>
                </a:lnTo>
                <a:lnTo>
                  <a:pt x="4738" y="3865"/>
                </a:lnTo>
                <a:lnTo>
                  <a:pt x="15636" y="3865"/>
                </a:lnTo>
                <a:lnTo>
                  <a:pt x="15162" y="2899"/>
                </a:lnTo>
                <a:lnTo>
                  <a:pt x="13267" y="966"/>
                </a:lnTo>
                <a:lnTo>
                  <a:pt x="11371" y="0"/>
                </a:lnTo>
                <a:close/>
              </a:path>
              <a:path w="16510" h="19685">
                <a:moveTo>
                  <a:pt x="13029" y="13529"/>
                </a:moveTo>
                <a:lnTo>
                  <a:pt x="7581" y="13529"/>
                </a:lnTo>
                <a:lnTo>
                  <a:pt x="11371" y="18361"/>
                </a:lnTo>
                <a:lnTo>
                  <a:pt x="12318" y="19327"/>
                </a:lnTo>
                <a:lnTo>
                  <a:pt x="14215" y="19327"/>
                </a:lnTo>
                <a:lnTo>
                  <a:pt x="15162" y="18361"/>
                </a:lnTo>
                <a:lnTo>
                  <a:pt x="15162" y="16428"/>
                </a:lnTo>
                <a:lnTo>
                  <a:pt x="13029" y="13529"/>
                </a:lnTo>
                <a:close/>
              </a:path>
              <a:path w="16510" h="19685">
                <a:moveTo>
                  <a:pt x="15636" y="3865"/>
                </a:moveTo>
                <a:lnTo>
                  <a:pt x="10424" y="3865"/>
                </a:lnTo>
                <a:lnTo>
                  <a:pt x="11371" y="4831"/>
                </a:lnTo>
                <a:lnTo>
                  <a:pt x="11371" y="8697"/>
                </a:lnTo>
                <a:lnTo>
                  <a:pt x="10424" y="9663"/>
                </a:lnTo>
                <a:lnTo>
                  <a:pt x="16109" y="9663"/>
                </a:lnTo>
                <a:lnTo>
                  <a:pt x="16109" y="4831"/>
                </a:lnTo>
                <a:lnTo>
                  <a:pt x="15636" y="3865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1400" y="2640001"/>
            <a:ext cx="2318385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5"/>
              <a:t>Thank</a:t>
            </a:r>
            <a:r>
              <a:rPr dirty="0" sz="3600" spc="-150"/>
              <a:t> </a:t>
            </a:r>
            <a:r>
              <a:rPr dirty="0" sz="3600" spc="-95"/>
              <a:t>You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619846" y="3390931"/>
            <a:ext cx="4864100" cy="1994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333333"/>
                </a:solidFill>
                <a:latin typeface="Arial"/>
                <a:cs typeface="Arial"/>
              </a:rPr>
              <a:t>Alan Renouf –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</a:rPr>
              <a:t>Product </a:t>
            </a:r>
            <a:r>
              <a:rPr dirty="0" sz="1600" spc="-15" b="1">
                <a:solidFill>
                  <a:srgbClr val="003D79"/>
                </a:solidFill>
                <a:latin typeface="Arial"/>
                <a:cs typeface="Arial"/>
              </a:rPr>
              <a:t>Manager,</a:t>
            </a:r>
            <a:r>
              <a:rPr dirty="0" sz="1600" spc="-40" b="1">
                <a:solidFill>
                  <a:srgbClr val="003D79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</a:rPr>
              <a:t>VMware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600" spc="-5" b="1">
                <a:solidFill>
                  <a:srgbClr val="333333"/>
                </a:solidFill>
                <a:latin typeface="Arial"/>
                <a:cs typeface="Arial"/>
              </a:rPr>
              <a:t>Email Me -</a:t>
            </a:r>
            <a:r>
              <a:rPr dirty="0" sz="1600" spc="-4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  <a:hlinkClick r:id="rId3"/>
              </a:rPr>
              <a:t>renoufa@vmware.com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76900"/>
              </a:lnSpc>
            </a:pPr>
            <a:r>
              <a:rPr dirty="0" sz="1600" spc="-5" b="1">
                <a:solidFill>
                  <a:srgbClr val="333333"/>
                </a:solidFill>
                <a:latin typeface="Arial"/>
                <a:cs typeface="Arial"/>
              </a:rPr>
              <a:t>VMware Blog: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  <a:hlinkClick r:id="rId4"/>
              </a:rPr>
              <a:t>http://blogs.vmware.com/PowerCLI/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333333"/>
                </a:solidFill>
                <a:latin typeface="Arial"/>
                <a:cs typeface="Arial"/>
              </a:rPr>
              <a:t>Personal Blog:</a:t>
            </a:r>
            <a:r>
              <a:rPr dirty="0" sz="1600" spc="-55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  <a:hlinkClick r:id="rId5"/>
              </a:rPr>
              <a:t>http://virtu-al.net/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dirty="0" sz="1600" spc="-20" b="1">
                <a:solidFill>
                  <a:srgbClr val="333333"/>
                </a:solidFill>
                <a:latin typeface="Arial"/>
                <a:cs typeface="Arial"/>
              </a:rPr>
              <a:t>Twitter:</a:t>
            </a:r>
            <a:r>
              <a:rPr dirty="0" sz="1600" spc="-50" b="1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79"/>
                </a:solidFill>
                <a:latin typeface="Arial"/>
                <a:cs typeface="Arial"/>
              </a:rPr>
              <a:t>@alanrenouf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195016"/>
            <a:ext cx="39325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Automation</a:t>
            </a:r>
            <a:r>
              <a:rPr dirty="0" spc="-105"/>
              <a:t> </a:t>
            </a:r>
            <a:r>
              <a:rPr dirty="0" spc="-5"/>
              <a:t>Definitions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8763" y="1069648"/>
            <a:ext cx="1612900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</a:t>
            </a:r>
            <a:r>
              <a:rPr dirty="0" sz="2300" spc="-490">
                <a:solidFill>
                  <a:srgbClr val="AAA9AC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Automation: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8763" y="1919517"/>
            <a:ext cx="1880870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</a:t>
            </a:r>
            <a:r>
              <a:rPr dirty="0" sz="2300" spc="-515">
                <a:solidFill>
                  <a:srgbClr val="AAA9AC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Scripts-based: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29156" y="1957571"/>
            <a:ext cx="31419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Need to type text</a:t>
            </a:r>
            <a:r>
              <a:rPr dirty="0" sz="2000" spc="-4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(correctly)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88763" y="2769385"/>
            <a:ext cx="2143760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</a:t>
            </a:r>
            <a:r>
              <a:rPr dirty="0" sz="2300" spc="-490">
                <a:solidFill>
                  <a:srgbClr val="AAA9AC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717074"/>
                </a:solidFill>
                <a:latin typeface="Arial"/>
                <a:cs typeface="Arial"/>
              </a:rPr>
              <a:t>Workflow-based: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4399" y="2807438"/>
            <a:ext cx="4313555" cy="60896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 indent="4445">
              <a:lnSpc>
                <a:spcPts val="2200"/>
              </a:lnSpc>
              <a:spcBef>
                <a:spcPts val="335"/>
              </a:spcBef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IT Process Automation,</a:t>
            </a:r>
            <a:r>
              <a:rPr dirty="0" sz="2000" spc="-16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Orchestration,  Run Book</a:t>
            </a:r>
            <a:r>
              <a:rPr dirty="0" sz="2000" spc="-16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88763" y="3898314"/>
            <a:ext cx="1104900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</a:t>
            </a:r>
            <a:r>
              <a:rPr dirty="0" sz="2300" spc="-495">
                <a:solidFill>
                  <a:srgbClr val="AAA9AC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Built-in: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29156" y="3936368"/>
            <a:ext cx="50469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Purpose-built application or feature (e.g.</a:t>
            </a:r>
            <a:r>
              <a:rPr dirty="0" sz="2000" spc="1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HA)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8763" y="4748183"/>
            <a:ext cx="2487295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Policy/Event</a:t>
            </a:r>
            <a:r>
              <a:rPr dirty="0" sz="2000" spc="-2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based: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29156" y="4786237"/>
            <a:ext cx="508889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Define rules without code in UI (e.g.</a:t>
            </a:r>
            <a:r>
              <a:rPr dirty="0" sz="2000" spc="1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vMotion)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88763" y="5598052"/>
            <a:ext cx="2290445" cy="375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00" spc="-53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dirty="0" sz="2300" spc="-53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Related</a:t>
            </a:r>
            <a:r>
              <a:rPr dirty="0" sz="2000" spc="-3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concepts: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15156" y="5636105"/>
            <a:ext cx="19018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APIs,</a:t>
            </a:r>
            <a:r>
              <a:rPr dirty="0" sz="2000" spc="-6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Integration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15083" y="1021949"/>
            <a:ext cx="1825583" cy="638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18064" y="888706"/>
            <a:ext cx="1360714" cy="9053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40001"/>
            <a:ext cx="7164705" cy="57340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-5"/>
              <a:t>VMware </a:t>
            </a:r>
            <a:r>
              <a:rPr dirty="0" sz="3600" spc="-10"/>
              <a:t>Automation </a:t>
            </a:r>
            <a:r>
              <a:rPr dirty="0" sz="3600" spc="-5"/>
              <a:t>Cheat</a:t>
            </a:r>
            <a:r>
              <a:rPr dirty="0" sz="3600" spc="-150"/>
              <a:t> </a:t>
            </a:r>
            <a:r>
              <a:rPr dirty="0" sz="3600" spc="-5"/>
              <a:t>Sheet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1746" y="634704"/>
            <a:ext cx="2832100" cy="2483485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715010">
              <a:lnSpc>
                <a:spcPct val="100000"/>
              </a:lnSpc>
              <a:spcBef>
                <a:spcPts val="1385"/>
              </a:spcBef>
            </a:pPr>
            <a:r>
              <a:rPr dirty="0" sz="2000" spc="-5" b="1">
                <a:solidFill>
                  <a:srgbClr val="717074"/>
                </a:solidFill>
                <a:latin typeface="Arial"/>
                <a:cs typeface="Arial"/>
              </a:rPr>
              <a:t>Provisioning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85"/>
              </a:spcBef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Datacenter Infrastructure  </a:t>
            </a:r>
            <a:r>
              <a:rPr dirty="0" sz="2000" spc="-10">
                <a:solidFill>
                  <a:srgbClr val="717074"/>
                </a:solidFill>
                <a:latin typeface="Arial"/>
                <a:cs typeface="Arial"/>
              </a:rPr>
              <a:t>Virtual</a:t>
            </a:r>
            <a:r>
              <a:rPr dirty="0" sz="2000" spc="-6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Datacenter</a:t>
            </a:r>
            <a:endParaRPr sz="2000">
              <a:latin typeface="Arial"/>
              <a:cs typeface="Arial"/>
            </a:endParaRPr>
          </a:p>
          <a:p>
            <a:pPr marL="12700" marR="1442720">
              <a:lnSpc>
                <a:spcPts val="2400"/>
              </a:lnSpc>
              <a:spcBef>
                <a:spcPts val="75"/>
              </a:spcBef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VMs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Applica</a:t>
            </a:r>
            <a:r>
              <a:rPr dirty="0" sz="2000" spc="-10">
                <a:solidFill>
                  <a:srgbClr val="717074"/>
                </a:solidFill>
                <a:latin typeface="Arial"/>
                <a:cs typeface="Arial"/>
              </a:rPr>
              <a:t>t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ions  </a:t>
            </a:r>
            <a:r>
              <a:rPr dirty="0" sz="2000" spc="-10">
                <a:solidFill>
                  <a:srgbClr val="717074"/>
                </a:solidFill>
                <a:latin typeface="Arial"/>
                <a:cs typeface="Arial"/>
              </a:rPr>
              <a:t>Workloads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Desktops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4371" y="634704"/>
            <a:ext cx="2268855" cy="3092450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391160">
              <a:lnSpc>
                <a:spcPct val="100000"/>
              </a:lnSpc>
              <a:spcBef>
                <a:spcPts val="1385"/>
              </a:spcBef>
            </a:pPr>
            <a:r>
              <a:rPr dirty="0" sz="2000" spc="-5" b="1">
                <a:solidFill>
                  <a:srgbClr val="717074"/>
                </a:solidFill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85"/>
              </a:spcBef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Detection of</a:t>
            </a:r>
            <a:r>
              <a:rPr dirty="0" sz="2000" spc="-5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failures  Availability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400"/>
              </a:lnSpc>
              <a:spcBef>
                <a:spcPts val="75"/>
              </a:spcBef>
            </a:pPr>
            <a:r>
              <a:rPr dirty="0" sz="2000" spc="-10">
                <a:solidFill>
                  <a:srgbClr val="717074"/>
                </a:solidFill>
                <a:latin typeface="Arial"/>
                <a:cs typeface="Arial"/>
              </a:rPr>
              <a:t>Health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Scaling/Rightsizing  Capacity  Remediation  Resource</a:t>
            </a:r>
            <a:r>
              <a:rPr dirty="0" sz="2000" spc="-15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Allocation  Failover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03447" y="634704"/>
            <a:ext cx="2282825" cy="2179320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456565">
              <a:lnSpc>
                <a:spcPct val="100000"/>
              </a:lnSpc>
              <a:spcBef>
                <a:spcPts val="1385"/>
              </a:spcBef>
            </a:pPr>
            <a:r>
              <a:rPr dirty="0" sz="2000" spc="-5" b="1">
                <a:solidFill>
                  <a:srgbClr val="717074"/>
                </a:solidFill>
                <a:latin typeface="Arial"/>
                <a:cs typeface="Arial"/>
              </a:rPr>
              <a:t>Maintenance</a:t>
            </a:r>
            <a:endParaRPr sz="20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1285"/>
              </a:spcBef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Administrative</a:t>
            </a:r>
            <a:r>
              <a:rPr dirty="0" sz="2000" spc="-5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tasks  Updates /</a:t>
            </a:r>
            <a:r>
              <a:rPr dirty="0" sz="2000" spc="-5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Upgrades  Reporting</a:t>
            </a:r>
            <a:endParaRPr sz="2000">
              <a:latin typeface="Arial"/>
              <a:cs typeface="Arial"/>
            </a:endParaRPr>
          </a:p>
          <a:p>
            <a:pPr marL="12700" marR="752475">
              <a:lnSpc>
                <a:spcPts val="2400"/>
              </a:lnSpc>
              <a:spcBef>
                <a:spcPts val="75"/>
              </a:spcBef>
            </a:pP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Ongoing  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Con</a:t>
            </a:r>
            <a:r>
              <a:rPr dirty="0" sz="2000" spc="-10">
                <a:solidFill>
                  <a:srgbClr val="717074"/>
                </a:solidFill>
                <a:latin typeface="Arial"/>
                <a:cs typeface="Arial"/>
              </a:rPr>
              <a:t>f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igu</a:t>
            </a:r>
            <a:r>
              <a:rPr dirty="0" sz="2000" spc="-10">
                <a:solidFill>
                  <a:srgbClr val="717074"/>
                </a:solidFill>
                <a:latin typeface="Arial"/>
                <a:cs typeface="Arial"/>
              </a:rPr>
              <a:t>r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dirty="0" sz="2000" spc="-10">
                <a:solidFill>
                  <a:srgbClr val="717074"/>
                </a:solidFill>
                <a:latin typeface="Arial"/>
                <a:cs typeface="Arial"/>
              </a:rPr>
              <a:t>t</a:t>
            </a:r>
            <a:r>
              <a:rPr dirty="0" sz="2000" spc="-5">
                <a:solidFill>
                  <a:srgbClr val="717074"/>
                </a:solidFill>
                <a:latin typeface="Arial"/>
                <a:cs typeface="Arial"/>
              </a:rPr>
              <a:t>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5908" y="665018"/>
            <a:ext cx="133003" cy="5573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42622" y="689126"/>
            <a:ext cx="0" cy="5480050"/>
          </a:xfrm>
          <a:custGeom>
            <a:avLst/>
            <a:gdLst/>
            <a:ahLst/>
            <a:cxnLst/>
            <a:rect l="l" t="t" r="r" b="b"/>
            <a:pathLst>
              <a:path w="0" h="5480050">
                <a:moveTo>
                  <a:pt x="0" y="0"/>
                </a:moveTo>
                <a:lnTo>
                  <a:pt x="1" y="5479749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94169" y="665018"/>
            <a:ext cx="128847" cy="5573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58374" y="689126"/>
            <a:ext cx="0" cy="5480050"/>
          </a:xfrm>
          <a:custGeom>
            <a:avLst/>
            <a:gdLst/>
            <a:ahLst/>
            <a:cxnLst/>
            <a:rect l="l" t="t" r="r" b="b"/>
            <a:pathLst>
              <a:path w="0" h="5480050">
                <a:moveTo>
                  <a:pt x="0" y="0"/>
                </a:moveTo>
                <a:lnTo>
                  <a:pt x="0" y="5479749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33020" y="4015055"/>
            <a:ext cx="853869" cy="8537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34319" y="5237279"/>
            <a:ext cx="1343304" cy="1000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34319" y="5019564"/>
            <a:ext cx="1329916" cy="924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99184" y="4851199"/>
            <a:ext cx="360771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40415" y="4988703"/>
            <a:ext cx="360771" cy="3977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81648" y="5126207"/>
            <a:ext cx="360771" cy="3977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38383" y="5031769"/>
            <a:ext cx="360771" cy="3977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79614" y="5169273"/>
            <a:ext cx="360771" cy="3977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20847" y="5306778"/>
            <a:ext cx="360771" cy="3977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37307" y="5278244"/>
            <a:ext cx="639551" cy="5107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99452" y="5278244"/>
            <a:ext cx="333507" cy="57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33902" y="5313470"/>
            <a:ext cx="396231" cy="4076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32119" y="5796767"/>
            <a:ext cx="1701725" cy="67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31624" y="5831378"/>
            <a:ext cx="1571105" cy="10224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56870" y="4806207"/>
            <a:ext cx="1521085" cy="10236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44183" y="4793523"/>
            <a:ext cx="1546626" cy="104885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19330" y="4817245"/>
            <a:ext cx="639979" cy="1024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07743" y="4295394"/>
            <a:ext cx="2191024" cy="19071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Areas of</a:t>
            </a:r>
            <a:r>
              <a:rPr dirty="0" spc="-185"/>
              <a:t> </a:t>
            </a:r>
            <a:r>
              <a:rPr dirty="0" spc="-5"/>
              <a:t>Automation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1746" y="798197"/>
            <a:ext cx="2345055" cy="2465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1501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717074"/>
                </a:solidFill>
                <a:latin typeface="Arial"/>
                <a:cs typeface="Arial"/>
              </a:rPr>
              <a:t>Provisioning</a:t>
            </a:r>
            <a:endParaRPr sz="2000">
              <a:latin typeface="Arial"/>
              <a:cs typeface="Arial"/>
            </a:endParaRPr>
          </a:p>
          <a:p>
            <a:pPr marL="12700" marR="656590">
              <a:lnSpc>
                <a:spcPts val="1300"/>
              </a:lnSpc>
              <a:spcBef>
                <a:spcPts val="1065"/>
              </a:spcBef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Datacenter Infrastructure  </a:t>
            </a: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vCAC/VCO/PowerCLI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Virtual Datacenter  </a:t>
            </a: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vCD/VCNS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260"/>
              </a:lnSpc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VMs</a:t>
            </a:r>
            <a:endParaRPr sz="1100">
              <a:latin typeface="Arial"/>
              <a:cs typeface="Arial"/>
            </a:endParaRPr>
          </a:p>
          <a:p>
            <a:pPr marL="12700" marR="5080" indent="69215">
              <a:lnSpc>
                <a:spcPts val="1300"/>
              </a:lnSpc>
              <a:spcBef>
                <a:spcPts val="140"/>
              </a:spcBef>
            </a:pP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AppD/vCAC/vCO/PowerCLI/vCenter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Applications  </a:t>
            </a: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AppD/vCAC/vCO/PowerCLI  </a:t>
            </a:r>
            <a:r>
              <a:rPr dirty="0" sz="1100" spc="-10" b="1">
                <a:solidFill>
                  <a:srgbClr val="717074"/>
                </a:solidFill>
                <a:latin typeface="Arial"/>
                <a:cs typeface="Arial"/>
              </a:rPr>
              <a:t>Workloads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vCAC/vCO/PowerCLI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Desktops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75"/>
              </a:spcBef>
            </a:pP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vCAC/View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4370" y="798197"/>
            <a:ext cx="2290445" cy="315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116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717074"/>
                </a:solidFill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 marL="12700" marR="834390">
              <a:lnSpc>
                <a:spcPts val="1300"/>
              </a:lnSpc>
              <a:spcBef>
                <a:spcPts val="1340"/>
              </a:spcBef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Detection of failures  </a:t>
            </a: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vCOps Mgr/PowerCLI  </a:t>
            </a:r>
            <a:r>
              <a:rPr dirty="0" sz="1100" spc="-10" b="1">
                <a:solidFill>
                  <a:srgbClr val="717074"/>
                </a:solidFill>
                <a:latin typeface="Arial"/>
                <a:cs typeface="Arial"/>
              </a:rPr>
              <a:t>Availability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vCOps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Health</a:t>
            </a:r>
            <a:endParaRPr sz="1100">
              <a:latin typeface="Arial"/>
              <a:cs typeface="Arial"/>
            </a:endParaRPr>
          </a:p>
          <a:p>
            <a:pPr marL="12700" marR="5080" indent="77470">
              <a:lnSpc>
                <a:spcPts val="1300"/>
              </a:lnSpc>
              <a:spcBef>
                <a:spcPts val="135"/>
              </a:spcBef>
            </a:pP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vCOps Mgr/PowerCLI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Scaling/Rightsizing  </a:t>
            </a: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vCOps/vCO/PowerCLI/vCAC/AppD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Capacity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vCOps</a:t>
            </a:r>
            <a:r>
              <a:rPr dirty="0" sz="1100" spc="-5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Mgr/PowerCLI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Remediation</a:t>
            </a:r>
            <a:endParaRPr sz="1100">
              <a:latin typeface="Arial"/>
              <a:cs typeface="Arial"/>
            </a:endParaRPr>
          </a:p>
          <a:p>
            <a:pPr marL="12700" marR="911860" indent="77470">
              <a:lnSpc>
                <a:spcPts val="1300"/>
              </a:lnSpc>
              <a:spcBef>
                <a:spcPts val="135"/>
              </a:spcBef>
            </a:pP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vCO/PowerCLI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Resource Allocation  </a:t>
            </a: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vSphere DRS/SDRS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Failover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60"/>
              </a:lnSpc>
            </a:pP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vSphere</a:t>
            </a:r>
            <a:r>
              <a:rPr dirty="0" sz="1100" spc="-5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HA/SRM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03447" y="798197"/>
            <a:ext cx="2160270" cy="18281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2895">
              <a:lnSpc>
                <a:spcPct val="100000"/>
              </a:lnSpc>
              <a:spcBef>
                <a:spcPts val="95"/>
              </a:spcBef>
            </a:pPr>
            <a:r>
              <a:rPr dirty="0" sz="2400" spc="-10" b="1">
                <a:solidFill>
                  <a:srgbClr val="717074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dirty="0" sz="2400" spc="-10" b="1">
                <a:solidFill>
                  <a:srgbClr val="717074"/>
                </a:solidFill>
                <a:latin typeface="Arial"/>
                <a:cs typeface="Arial"/>
              </a:rPr>
              <a:t>int</a:t>
            </a:r>
            <a:r>
              <a:rPr dirty="0" sz="2400" spc="-5" b="1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dirty="0" sz="2400" spc="-10" b="1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dirty="0" sz="2400" spc="-5" b="1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dirty="0" sz="2400" spc="-10" b="1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dirty="0" sz="2400" spc="-5" b="1">
                <a:solidFill>
                  <a:srgbClr val="717074"/>
                </a:solidFill>
                <a:latin typeface="Arial"/>
                <a:cs typeface="Arial"/>
              </a:rPr>
              <a:t>ce</a:t>
            </a:r>
            <a:endParaRPr sz="2400">
              <a:latin typeface="Arial"/>
              <a:cs typeface="Arial"/>
            </a:endParaRPr>
          </a:p>
          <a:p>
            <a:pPr marL="12700" marR="774065">
              <a:lnSpc>
                <a:spcPts val="1300"/>
              </a:lnSpc>
              <a:spcBef>
                <a:spcPts val="860"/>
              </a:spcBef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Administrative</a:t>
            </a:r>
            <a:r>
              <a:rPr dirty="0" sz="1100" spc="-45" b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tasks  </a:t>
            </a: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vCO/PowerCLI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Updates /</a:t>
            </a:r>
            <a:r>
              <a:rPr dirty="0" sz="1100" spc="-60" b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Upgrades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VUM/VCM/VCO/PowerCLI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Reporting</a:t>
            </a:r>
            <a:endParaRPr sz="1100">
              <a:latin typeface="Arial"/>
              <a:cs typeface="Arial"/>
            </a:endParaRPr>
          </a:p>
          <a:p>
            <a:pPr marL="12700" marR="612775" indent="77470">
              <a:lnSpc>
                <a:spcPts val="1300"/>
              </a:lnSpc>
              <a:spcBef>
                <a:spcPts val="135"/>
              </a:spcBef>
            </a:pP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PowerCLI/vCOps Mgr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Ongoing</a:t>
            </a:r>
            <a:r>
              <a:rPr dirty="0" sz="1100" spc="-70" b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Configuration  </a:t>
            </a:r>
            <a:r>
              <a:rPr dirty="0" sz="1100" spc="-5">
                <a:solidFill>
                  <a:srgbClr val="717074"/>
                </a:solidFill>
                <a:latin typeface="Arial"/>
                <a:cs typeface="Arial"/>
              </a:rPr>
              <a:t>VCM/AppD/vCAC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5908" y="698269"/>
            <a:ext cx="133003" cy="5540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42623" y="720197"/>
            <a:ext cx="1905" cy="5448935"/>
          </a:xfrm>
          <a:custGeom>
            <a:avLst/>
            <a:gdLst/>
            <a:ahLst/>
            <a:cxnLst/>
            <a:rect l="l" t="t" r="r" b="b"/>
            <a:pathLst>
              <a:path w="1904" h="5448935">
                <a:moveTo>
                  <a:pt x="1320" y="0"/>
                </a:moveTo>
                <a:lnTo>
                  <a:pt x="0" y="5448678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94169" y="698269"/>
            <a:ext cx="137159" cy="5540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58374" y="720197"/>
            <a:ext cx="7620" cy="5448935"/>
          </a:xfrm>
          <a:custGeom>
            <a:avLst/>
            <a:gdLst/>
            <a:ahLst/>
            <a:cxnLst/>
            <a:rect l="l" t="t" r="r" b="b"/>
            <a:pathLst>
              <a:path w="7620" h="5448935">
                <a:moveTo>
                  <a:pt x="7290" y="0"/>
                </a:moveTo>
                <a:lnTo>
                  <a:pt x="0" y="5448678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99194" y="4049513"/>
            <a:ext cx="853869" cy="853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00494" y="5271737"/>
            <a:ext cx="1343304" cy="1000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00494" y="5054023"/>
            <a:ext cx="1329916" cy="924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65357" y="4885656"/>
            <a:ext cx="360771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06590" y="5023161"/>
            <a:ext cx="360771" cy="3977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47823" y="5160665"/>
            <a:ext cx="360771" cy="3977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04558" y="5066227"/>
            <a:ext cx="360771" cy="3977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45789" y="5203732"/>
            <a:ext cx="360771" cy="3977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87022" y="5341236"/>
            <a:ext cx="360771" cy="3977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61837" y="5599006"/>
            <a:ext cx="639552" cy="5107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23984" y="5599006"/>
            <a:ext cx="333506" cy="57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58433" y="5634232"/>
            <a:ext cx="396231" cy="407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56649" y="6117528"/>
            <a:ext cx="1701725" cy="67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56563" y="6151417"/>
            <a:ext cx="1571105" cy="7024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81401" y="5126969"/>
            <a:ext cx="1521085" cy="10236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68714" y="5114284"/>
            <a:ext cx="1546625" cy="10488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43861" y="5138008"/>
            <a:ext cx="639979" cy="1024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07743" y="4225021"/>
            <a:ext cx="2191024" cy="19071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22055" y="217415"/>
            <a:ext cx="70313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What VMware Products </a:t>
            </a:r>
            <a:r>
              <a:rPr dirty="0" spc="-5" i="1">
                <a:solidFill>
                  <a:srgbClr val="458C3A"/>
                </a:solidFill>
                <a:latin typeface="Arial"/>
                <a:cs typeface="Arial"/>
              </a:rPr>
              <a:t>COULD </a:t>
            </a:r>
            <a:r>
              <a:rPr dirty="0" spc="-10"/>
              <a:t>you</a:t>
            </a:r>
            <a:r>
              <a:rPr dirty="0" spc="-40"/>
              <a:t> </a:t>
            </a:r>
            <a:r>
              <a:rPr dirty="0" spc="-10"/>
              <a:t>Use?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1746" y="798197"/>
            <a:ext cx="2414270" cy="2465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1501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717074"/>
                </a:solidFill>
                <a:latin typeface="Arial"/>
                <a:cs typeface="Arial"/>
              </a:rPr>
              <a:t>Provisioning</a:t>
            </a:r>
            <a:endParaRPr sz="2000">
              <a:latin typeface="Arial"/>
              <a:cs typeface="Arial"/>
            </a:endParaRPr>
          </a:p>
          <a:p>
            <a:pPr marL="12700" marR="725805">
              <a:lnSpc>
                <a:spcPts val="1300"/>
              </a:lnSpc>
              <a:spcBef>
                <a:spcPts val="1065"/>
              </a:spcBef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Datacenter Infrastructure  </a:t>
            </a:r>
            <a:r>
              <a:rPr dirty="0" sz="1100" spc="-5">
                <a:solidFill>
                  <a:srgbClr val="C6C6C8"/>
                </a:solidFill>
                <a:latin typeface="Arial"/>
                <a:cs typeface="Arial"/>
              </a:rPr>
              <a:t>vCAC/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vCO/PowerCLI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Virtual Datacenter  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vCD</a:t>
            </a:r>
            <a:r>
              <a:rPr dirty="0" sz="1100" spc="-5">
                <a:solidFill>
                  <a:srgbClr val="B9B8B9"/>
                </a:solidFill>
                <a:latin typeface="Arial"/>
                <a:cs typeface="Arial"/>
              </a:rPr>
              <a:t>/VCNS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260"/>
              </a:lnSpc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VMs</a:t>
            </a:r>
            <a:endParaRPr sz="1100">
              <a:latin typeface="Arial"/>
              <a:cs typeface="Arial"/>
            </a:endParaRPr>
          </a:p>
          <a:p>
            <a:pPr marL="12700" marR="5080" indent="69215">
              <a:lnSpc>
                <a:spcPts val="1300"/>
              </a:lnSpc>
              <a:spcBef>
                <a:spcPts val="140"/>
              </a:spcBef>
            </a:pPr>
            <a:r>
              <a:rPr dirty="0" sz="1100" spc="-5">
                <a:solidFill>
                  <a:srgbClr val="B9B8B9"/>
                </a:solidFill>
                <a:latin typeface="Arial"/>
                <a:cs typeface="Arial"/>
              </a:rPr>
              <a:t>AppD/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vCAC</a:t>
            </a:r>
            <a:r>
              <a:rPr dirty="0" sz="1100" spc="-5">
                <a:solidFill>
                  <a:srgbClr val="B9B8B9"/>
                </a:solidFill>
                <a:latin typeface="Arial"/>
                <a:cs typeface="Arial"/>
              </a:rPr>
              <a:t>/VCO/PowerCLI/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vCenter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Applications  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AppD</a:t>
            </a:r>
            <a:r>
              <a:rPr dirty="0" sz="1100" spc="-5">
                <a:solidFill>
                  <a:srgbClr val="B9B8B9"/>
                </a:solidFill>
                <a:latin typeface="Arial"/>
                <a:cs typeface="Arial"/>
              </a:rPr>
              <a:t>/vCAC/vCO/PowerCLI  </a:t>
            </a:r>
            <a:r>
              <a:rPr dirty="0" sz="1100" spc="-10" b="1">
                <a:solidFill>
                  <a:srgbClr val="717074"/>
                </a:solidFill>
                <a:latin typeface="Arial"/>
                <a:cs typeface="Arial"/>
              </a:rPr>
              <a:t>Workloads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vCAC</a:t>
            </a:r>
            <a:r>
              <a:rPr dirty="0" sz="1100" spc="-5">
                <a:solidFill>
                  <a:srgbClr val="B9B8B9"/>
                </a:solidFill>
                <a:latin typeface="Arial"/>
                <a:cs typeface="Arial"/>
              </a:rPr>
              <a:t>/vCO/PowerCLI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Desktops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75"/>
              </a:spcBef>
            </a:pP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vCAC/View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4371" y="798197"/>
            <a:ext cx="2321560" cy="315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116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717074"/>
                </a:solidFill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 marL="12700" marR="826769">
              <a:lnSpc>
                <a:spcPts val="1300"/>
              </a:lnSpc>
              <a:spcBef>
                <a:spcPts val="1340"/>
              </a:spcBef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Detection of failures  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vCOps Mgr</a:t>
            </a:r>
            <a:r>
              <a:rPr dirty="0" sz="1100" spc="-5">
                <a:solidFill>
                  <a:srgbClr val="B9B8B9"/>
                </a:solidFill>
                <a:latin typeface="Arial"/>
                <a:cs typeface="Arial"/>
              </a:rPr>
              <a:t>/PowerCLI  </a:t>
            </a:r>
            <a:r>
              <a:rPr dirty="0" sz="1100" spc="-10" b="1">
                <a:solidFill>
                  <a:srgbClr val="717074"/>
                </a:solidFill>
                <a:latin typeface="Arial"/>
                <a:cs typeface="Arial"/>
              </a:rPr>
              <a:t>Availability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vCOps</a:t>
            </a:r>
            <a:r>
              <a:rPr dirty="0" sz="1100" spc="-80" b="1">
                <a:solidFill>
                  <a:srgbClr val="52862F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Mgr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Health</a:t>
            </a:r>
            <a:endParaRPr sz="1100">
              <a:latin typeface="Arial"/>
              <a:cs typeface="Arial"/>
            </a:endParaRPr>
          </a:p>
          <a:p>
            <a:pPr marL="12700" marR="5080" indent="77470">
              <a:lnSpc>
                <a:spcPts val="1300"/>
              </a:lnSpc>
              <a:spcBef>
                <a:spcPts val="135"/>
              </a:spcBef>
            </a:pP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vCOps Mgr</a:t>
            </a:r>
            <a:r>
              <a:rPr dirty="0" sz="1100" spc="-5">
                <a:solidFill>
                  <a:srgbClr val="B9B8B9"/>
                </a:solidFill>
                <a:latin typeface="Arial"/>
                <a:cs typeface="Arial"/>
              </a:rPr>
              <a:t>/PowerCLI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Scaling/Rightsizing  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vCOps/vCO</a:t>
            </a:r>
            <a:r>
              <a:rPr dirty="0" sz="1100" spc="-5">
                <a:solidFill>
                  <a:srgbClr val="B9B8B9"/>
                </a:solidFill>
                <a:latin typeface="Arial"/>
                <a:cs typeface="Arial"/>
              </a:rPr>
              <a:t>/PowerCLI/vCAC/AppD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Capacity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vCOps</a:t>
            </a:r>
            <a:r>
              <a:rPr dirty="0" sz="1100" spc="-45" b="1">
                <a:solidFill>
                  <a:srgbClr val="52862F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Mgr</a:t>
            </a:r>
            <a:r>
              <a:rPr dirty="0" sz="1100" spc="-5">
                <a:solidFill>
                  <a:srgbClr val="B9B8B9"/>
                </a:solidFill>
                <a:latin typeface="Arial"/>
                <a:cs typeface="Arial"/>
              </a:rPr>
              <a:t>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Remediation</a:t>
            </a:r>
            <a:endParaRPr sz="1100">
              <a:latin typeface="Arial"/>
              <a:cs typeface="Arial"/>
            </a:endParaRPr>
          </a:p>
          <a:p>
            <a:pPr marL="12700" marR="912494" indent="77470">
              <a:lnSpc>
                <a:spcPts val="1300"/>
              </a:lnSpc>
              <a:spcBef>
                <a:spcPts val="135"/>
              </a:spcBef>
            </a:pP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vCO</a:t>
            </a:r>
            <a:r>
              <a:rPr dirty="0" sz="1100" spc="-5">
                <a:solidFill>
                  <a:srgbClr val="B9B8B9"/>
                </a:solidFill>
                <a:latin typeface="Arial"/>
                <a:cs typeface="Arial"/>
              </a:rPr>
              <a:t>/PowerCLI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Resource Allocation  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vSphere DRS/SDRS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Failover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60"/>
              </a:lnSpc>
            </a:pP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vSphere</a:t>
            </a:r>
            <a:r>
              <a:rPr dirty="0" sz="1100" spc="-65" b="1">
                <a:solidFill>
                  <a:srgbClr val="52862F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HA/SRM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03447" y="798197"/>
            <a:ext cx="2160270" cy="18281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2895">
              <a:lnSpc>
                <a:spcPct val="100000"/>
              </a:lnSpc>
              <a:spcBef>
                <a:spcPts val="95"/>
              </a:spcBef>
            </a:pPr>
            <a:r>
              <a:rPr dirty="0" sz="2400" spc="-10" b="1">
                <a:solidFill>
                  <a:srgbClr val="717074"/>
                </a:solidFill>
                <a:latin typeface="Arial"/>
                <a:cs typeface="Arial"/>
              </a:rPr>
              <a:t>M</a:t>
            </a:r>
            <a:r>
              <a:rPr dirty="0" sz="2400" spc="-5" b="1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dirty="0" sz="2400" spc="-10" b="1">
                <a:solidFill>
                  <a:srgbClr val="717074"/>
                </a:solidFill>
                <a:latin typeface="Arial"/>
                <a:cs typeface="Arial"/>
              </a:rPr>
              <a:t>int</a:t>
            </a:r>
            <a:r>
              <a:rPr dirty="0" sz="2400" spc="-5" b="1">
                <a:solidFill>
                  <a:srgbClr val="717074"/>
                </a:solidFill>
                <a:latin typeface="Arial"/>
                <a:cs typeface="Arial"/>
              </a:rPr>
              <a:t>e</a:t>
            </a:r>
            <a:r>
              <a:rPr dirty="0" sz="2400" spc="-10" b="1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dirty="0" sz="2400" spc="-5" b="1">
                <a:solidFill>
                  <a:srgbClr val="717074"/>
                </a:solidFill>
                <a:latin typeface="Arial"/>
                <a:cs typeface="Arial"/>
              </a:rPr>
              <a:t>a</a:t>
            </a:r>
            <a:r>
              <a:rPr dirty="0" sz="2400" spc="-10" b="1">
                <a:solidFill>
                  <a:srgbClr val="717074"/>
                </a:solidFill>
                <a:latin typeface="Arial"/>
                <a:cs typeface="Arial"/>
              </a:rPr>
              <a:t>n</a:t>
            </a:r>
            <a:r>
              <a:rPr dirty="0" sz="2400" spc="-5" b="1">
                <a:solidFill>
                  <a:srgbClr val="717074"/>
                </a:solidFill>
                <a:latin typeface="Arial"/>
                <a:cs typeface="Arial"/>
              </a:rPr>
              <a:t>ce</a:t>
            </a:r>
            <a:endParaRPr sz="2400">
              <a:latin typeface="Arial"/>
              <a:cs typeface="Arial"/>
            </a:endParaRPr>
          </a:p>
          <a:p>
            <a:pPr marL="12700" marR="774065">
              <a:lnSpc>
                <a:spcPts val="1300"/>
              </a:lnSpc>
              <a:spcBef>
                <a:spcPts val="860"/>
              </a:spcBef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Administrative</a:t>
            </a:r>
            <a:r>
              <a:rPr dirty="0" sz="1100" spc="-45" b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tasks  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vCO/PowerCLI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Updates /</a:t>
            </a:r>
            <a:r>
              <a:rPr dirty="0" sz="1100" spc="-60" b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Upgrades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VUM/VCM</a:t>
            </a:r>
            <a:r>
              <a:rPr dirty="0" sz="1100" spc="-5">
                <a:solidFill>
                  <a:srgbClr val="B9B8B9"/>
                </a:solidFill>
                <a:latin typeface="Arial"/>
                <a:cs typeface="Arial"/>
              </a:rPr>
              <a:t>/vCO/PowerCLI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Reporting</a:t>
            </a:r>
            <a:endParaRPr sz="1100">
              <a:latin typeface="Arial"/>
              <a:cs typeface="Arial"/>
            </a:endParaRPr>
          </a:p>
          <a:p>
            <a:pPr marL="12700" marR="612775" indent="77470">
              <a:lnSpc>
                <a:spcPts val="1300"/>
              </a:lnSpc>
              <a:spcBef>
                <a:spcPts val="135"/>
              </a:spcBef>
            </a:pP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PowerCLI/vCOpsMgr 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Ongoing</a:t>
            </a:r>
            <a:r>
              <a:rPr dirty="0" sz="1100" spc="-70" b="1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717074"/>
                </a:solidFill>
                <a:latin typeface="Arial"/>
                <a:cs typeface="Arial"/>
              </a:rPr>
              <a:t>Configuration  </a:t>
            </a:r>
            <a:r>
              <a:rPr dirty="0" sz="1100" spc="-5" b="1">
                <a:solidFill>
                  <a:srgbClr val="52862F"/>
                </a:solidFill>
                <a:latin typeface="Arial"/>
                <a:cs typeface="Arial"/>
              </a:rPr>
              <a:t>VCM/AppD/vCAC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5908" y="706581"/>
            <a:ext cx="133003" cy="5532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42623" y="730425"/>
            <a:ext cx="1905" cy="5438775"/>
          </a:xfrm>
          <a:custGeom>
            <a:avLst/>
            <a:gdLst/>
            <a:ahLst/>
            <a:cxnLst/>
            <a:rect l="l" t="t" r="r" b="b"/>
            <a:pathLst>
              <a:path w="1904" h="5438775">
                <a:moveTo>
                  <a:pt x="1320" y="0"/>
                </a:moveTo>
                <a:lnTo>
                  <a:pt x="0" y="5438449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94169" y="706581"/>
            <a:ext cx="137159" cy="5532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58374" y="730425"/>
            <a:ext cx="7620" cy="5438775"/>
          </a:xfrm>
          <a:custGeom>
            <a:avLst/>
            <a:gdLst/>
            <a:ahLst/>
            <a:cxnLst/>
            <a:rect l="l" t="t" r="r" b="b"/>
            <a:pathLst>
              <a:path w="7620" h="5438775">
                <a:moveTo>
                  <a:pt x="7290" y="0"/>
                </a:moveTo>
                <a:lnTo>
                  <a:pt x="0" y="5438449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99194" y="4049513"/>
            <a:ext cx="853869" cy="853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00494" y="5271737"/>
            <a:ext cx="1343304" cy="1000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00494" y="5054023"/>
            <a:ext cx="1329916" cy="924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65357" y="4885656"/>
            <a:ext cx="360771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06590" y="5023161"/>
            <a:ext cx="360771" cy="3977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47823" y="5160665"/>
            <a:ext cx="360771" cy="3977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04558" y="5066227"/>
            <a:ext cx="360771" cy="3977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45789" y="5203732"/>
            <a:ext cx="360771" cy="3977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87022" y="5341236"/>
            <a:ext cx="360771" cy="3977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61837" y="5599006"/>
            <a:ext cx="639552" cy="5107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23984" y="5599006"/>
            <a:ext cx="333506" cy="57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58433" y="5634232"/>
            <a:ext cx="396231" cy="4076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756649" y="6117528"/>
            <a:ext cx="1701725" cy="67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56563" y="6151417"/>
            <a:ext cx="1571105" cy="7024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81401" y="5126969"/>
            <a:ext cx="1521085" cy="10236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68714" y="5114284"/>
            <a:ext cx="1546625" cy="10488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43861" y="5138008"/>
            <a:ext cx="639979" cy="10246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07743" y="4225021"/>
            <a:ext cx="2191024" cy="19071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22055" y="209792"/>
            <a:ext cx="768413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What VMware Products </a:t>
            </a:r>
            <a:r>
              <a:rPr dirty="0" spc="-5" i="1">
                <a:solidFill>
                  <a:srgbClr val="458C3A"/>
                </a:solidFill>
                <a:latin typeface="Arial"/>
                <a:cs typeface="Arial"/>
              </a:rPr>
              <a:t>ARE</a:t>
            </a:r>
            <a:r>
              <a:rPr dirty="0" spc="-35" i="1">
                <a:solidFill>
                  <a:srgbClr val="458C3A"/>
                </a:solidFill>
                <a:latin typeface="Arial"/>
                <a:cs typeface="Arial"/>
              </a:rPr>
              <a:t> </a:t>
            </a:r>
            <a:r>
              <a:rPr dirty="0" spc="-5"/>
              <a:t>Recommended?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631710" y="6480206"/>
            <a:ext cx="42341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(If you use something else and it works,</a:t>
            </a:r>
            <a:r>
              <a:rPr dirty="0" sz="1600" spc="5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717074"/>
                </a:solidFill>
                <a:latin typeface="Arial"/>
                <a:cs typeface="Arial"/>
              </a:rPr>
              <a:t>great!)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2017-08-08T14:42:11Z</dcterms:created>
  <dcterms:modified xsi:type="dcterms:W3CDTF">2017-08-08T14:42:11Z</dcterms:modified>
</cp:coreProperties>
</file>